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C7949-F3B2-4B50-B7F9-190C3637B85A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7F7426-DD6B-4CA3-A9E5-82309B000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374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Blue is Indirect GWP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1A5592-F3DD-4F92-84C8-5AABD317177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223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Blue is Indirect GWP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1A5592-F3DD-4F92-84C8-5AABD317177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137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919B0-5DBC-4D15-B5DA-8452112FF91D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885C-A45F-4BC7-8F90-41561D57F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885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919B0-5DBC-4D15-B5DA-8452112FF91D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885C-A45F-4BC7-8F90-41561D57F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865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919B0-5DBC-4D15-B5DA-8452112FF91D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885C-A45F-4BC7-8F90-41561D57F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804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919B0-5DBC-4D15-B5DA-8452112FF91D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885C-A45F-4BC7-8F90-41561D57F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720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919B0-5DBC-4D15-B5DA-8452112FF91D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885C-A45F-4BC7-8F90-41561D57F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485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919B0-5DBC-4D15-B5DA-8452112FF91D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885C-A45F-4BC7-8F90-41561D57F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034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919B0-5DBC-4D15-B5DA-8452112FF91D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885C-A45F-4BC7-8F90-41561D57F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803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919B0-5DBC-4D15-B5DA-8452112FF91D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885C-A45F-4BC7-8F90-41561D57F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095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919B0-5DBC-4D15-B5DA-8452112FF91D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885C-A45F-4BC7-8F90-41561D57F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599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919B0-5DBC-4D15-B5DA-8452112FF91D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885C-A45F-4BC7-8F90-41561D57F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020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919B0-5DBC-4D15-B5DA-8452112FF91D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885C-A45F-4BC7-8F90-41561D57F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316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919B0-5DBC-4D15-B5DA-8452112FF91D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E885C-A45F-4BC7-8F90-41561D57F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219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Green Engineering:  </a:t>
            </a:r>
            <a:r>
              <a:rPr lang="en-US" dirty="0" smtClean="0"/>
              <a:t>Application of Metrics and the Presidential Green Chemistry Challenge Award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Level 2 Metrics Case Studies</a:t>
            </a:r>
          </a:p>
          <a:p>
            <a:r>
              <a:rPr lang="en-US" dirty="0" smtClean="0"/>
              <a:t>Maleic Anhydride Production Scale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2925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6389"/>
          </a:xfrm>
        </p:spPr>
        <p:txBody>
          <a:bodyPr>
            <a:normAutofit fontScale="90000"/>
          </a:bodyPr>
          <a:lstStyle/>
          <a:p>
            <a:r>
              <a:rPr lang="en-US" dirty="0"/>
              <a:t>Level </a:t>
            </a:r>
            <a:r>
              <a:rPr lang="en-US" dirty="0" smtClean="0"/>
              <a:t>2 Metrics – Benzene to MA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5128" y="875900"/>
                <a:ext cx="9018872" cy="5982100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en-US" sz="3300" dirty="0" smtClean="0"/>
                  <a:t>Summary</a:t>
                </a:r>
              </a:p>
              <a:p>
                <a:r>
                  <a:rPr lang="en-US" sz="3300" dirty="0" smtClean="0"/>
                  <a:t>Emission Totals (</a:t>
                </a:r>
                <a:r>
                  <a:rPr lang="en-US" sz="3300" dirty="0" err="1" smtClean="0"/>
                  <a:t>lbm</a:t>
                </a:r>
                <a:r>
                  <a:rPr lang="en-US" sz="3300" dirty="0" smtClean="0"/>
                  <a:t> per 1000 </a:t>
                </a:r>
                <a:r>
                  <a:rPr lang="en-US" sz="3300" dirty="0" err="1" smtClean="0"/>
                  <a:t>lbm</a:t>
                </a:r>
                <a:r>
                  <a:rPr lang="en-US" sz="3300" dirty="0" smtClean="0"/>
                  <a:t> MA)</a:t>
                </a:r>
                <a:endParaRPr lang="en-US" sz="3300" dirty="0"/>
              </a:p>
              <a:p>
                <a:endParaRPr lang="en-US" sz="3300" dirty="0" smtClean="0"/>
              </a:p>
              <a:p>
                <a:endParaRPr lang="en-US" sz="1600" dirty="0" smtClean="0"/>
              </a:p>
              <a:p>
                <a:endParaRPr lang="en-US" sz="1600" dirty="0" smtClean="0"/>
              </a:p>
              <a:p>
                <a:r>
                  <a:rPr lang="en-US" sz="1600" dirty="0" smtClean="0"/>
                  <a:t>Neglecting N</a:t>
                </a:r>
                <a:r>
                  <a:rPr lang="en-US" sz="1600" baseline="-25000" dirty="0" smtClean="0"/>
                  <a:t>2</a:t>
                </a:r>
                <a:r>
                  <a:rPr lang="en-US" sz="1600" dirty="0" smtClean="0"/>
                  <a:t>, O</a:t>
                </a:r>
                <a:r>
                  <a:rPr lang="en-US" sz="1600" baseline="-25000" dirty="0" smtClean="0"/>
                  <a:t>2</a:t>
                </a:r>
                <a:r>
                  <a:rPr lang="en-US" sz="1600" dirty="0" smtClean="0"/>
                  <a:t>, H</a:t>
                </a:r>
                <a:r>
                  <a:rPr lang="en-US" sz="1600" baseline="-25000" dirty="0" smtClean="0"/>
                  <a:t>2</a:t>
                </a:r>
                <a:r>
                  <a:rPr lang="en-US" sz="1600" dirty="0" smtClean="0"/>
                  <a:t>O; Quinone and Maleic Acid are very low</a:t>
                </a:r>
              </a:p>
              <a:p>
                <a:r>
                  <a:rPr lang="en-US" sz="1600" dirty="0" smtClean="0"/>
                  <a:t>Sodium Nitrite and Sodium Nitrate are ignored</a:t>
                </a:r>
              </a:p>
              <a:p>
                <a:r>
                  <a:rPr lang="en-US" sz="3300" dirty="0" smtClean="0"/>
                  <a:t>Global Warming Potential</a:t>
                </a:r>
                <a:r>
                  <a:rPr lang="en-US" sz="2800" dirty="0" smtClean="0"/>
                  <a:t>    </a:t>
                </a:r>
                <a:r>
                  <a:rPr lang="en-US" sz="2400" dirty="0" smtClean="0"/>
                  <a:t>GWP</a:t>
                </a:r>
                <a:r>
                  <a:rPr lang="en-US" sz="2400" baseline="-25000" dirty="0" smtClean="0"/>
                  <a:t>CO2</a:t>
                </a:r>
                <a:r>
                  <a:rPr lang="en-US" sz="2400" dirty="0" smtClean="0"/>
                  <a:t>=1     </a:t>
                </a:r>
                <a:r>
                  <a:rPr lang="en-US" sz="2400" dirty="0" err="1" smtClean="0"/>
                  <a:t>GWP</a:t>
                </a:r>
                <a:r>
                  <a:rPr lang="en-US" sz="2400" baseline="-25000" dirty="0" err="1" smtClean="0"/>
                  <a:t>NOx</a:t>
                </a:r>
                <a:r>
                  <a:rPr lang="en-US" sz="2400" dirty="0" smtClean="0"/>
                  <a:t>=40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𝐺𝑊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d>
                      <m:d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4917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𝑙𝑏𝑚</m:t>
                        </m:r>
                      </m:e>
                    </m:d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40</m:t>
                        </m:r>
                      </m:e>
                    </m:d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.504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𝑙𝑏𝑚</m:t>
                        </m:r>
                      </m:e>
                    </m:d>
                  </m:oMath>
                </a14:m>
                <a:r>
                  <a:rPr lang="en-US" sz="2800" dirty="0" smtClean="0"/>
                  <a:t>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 smtClean="0">
                            <a:solidFill>
                              <a:srgbClr val="4C20EC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solidFill>
                              <a:srgbClr val="4C20EC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e>
                    </m:d>
                    <m:d>
                      <m:dPr>
                        <m:ctrlPr>
                          <a:rPr lang="en-US" sz="2800" i="1" smtClean="0">
                            <a:solidFill>
                              <a:srgbClr val="4C20EC"/>
                            </a:solidFill>
                            <a:latin typeface="Cambria Math"/>
                          </a:rPr>
                        </m:ctrlPr>
                      </m:dPr>
                      <m:e>
                        <m:box>
                          <m:boxPr>
                            <m:ctrlPr>
                              <a:rPr lang="en-US" sz="2800" i="1" smtClean="0">
                                <a:solidFill>
                                  <a:srgbClr val="4C20EC"/>
                                </a:solidFill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sz="2800" i="1" smtClean="0">
                                    <a:solidFill>
                                      <a:srgbClr val="4C20EC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solidFill>
                                      <a:srgbClr val="4C20EC"/>
                                    </a:solidFill>
                                    <a:latin typeface="Cambria Math" panose="02040503050406030204" pitchFamily="18" charset="0"/>
                                  </a:rPr>
                                  <m:t>44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solidFill>
                                      <a:srgbClr val="4C20EC"/>
                                    </a:solidFill>
                                    <a:latin typeface="Cambria Math" panose="02040503050406030204" pitchFamily="18" charset="0"/>
                                  </a:rPr>
                                  <m:t>98</m:t>
                                </m:r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sz="2800" i="1">
                            <a:solidFill>
                              <a:srgbClr val="4C20EC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solidFill>
                              <a:srgbClr val="4C20EC"/>
                            </a:solidFill>
                            <a:latin typeface="Cambria Math" panose="02040503050406030204" pitchFamily="18" charset="0"/>
                          </a:rPr>
                          <m:t>3.97</m:t>
                        </m:r>
                        <m:r>
                          <a:rPr lang="en-US" sz="2800" i="1">
                            <a:solidFill>
                              <a:srgbClr val="4C20EC"/>
                            </a:solidFill>
                            <a:latin typeface="Cambria Math" panose="02040503050406030204" pitchFamily="18" charset="0"/>
                          </a:rPr>
                          <m:t>𝑙𝑏𝑚</m:t>
                        </m:r>
                      </m:e>
                    </m:d>
                  </m:oMath>
                </a14:m>
                <a:r>
                  <a:rPr lang="en-US" sz="2800" dirty="0" smtClean="0">
                    <a:solidFill>
                      <a:srgbClr val="4C20EC"/>
                    </a:solidFill>
                  </a:rPr>
                  <a:t>+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>
                            <a:solidFill>
                              <a:srgbClr val="4C20EC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solidFill>
                              <a:srgbClr val="4C20EC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e>
                    </m:d>
                    <m:d>
                      <m:dPr>
                        <m:ctrlPr>
                          <a:rPr lang="en-US" sz="2800" i="1">
                            <a:solidFill>
                              <a:srgbClr val="4C20EC"/>
                            </a:solidFill>
                            <a:latin typeface="Cambria Math"/>
                          </a:rPr>
                        </m:ctrlPr>
                      </m:dPr>
                      <m:e>
                        <m:box>
                          <m:boxPr>
                            <m:ctrlPr>
                              <a:rPr lang="en-US" sz="2800" i="1">
                                <a:solidFill>
                                  <a:srgbClr val="4C20EC"/>
                                </a:solidFill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sz="2800" i="1">
                                    <a:solidFill>
                                      <a:srgbClr val="4C20EC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solidFill>
                                      <a:srgbClr val="4C20EC"/>
                                    </a:solidFill>
                                    <a:latin typeface="Cambria Math" panose="02040503050406030204" pitchFamily="18" charset="0"/>
                                  </a:rPr>
                                  <m:t>44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solidFill>
                                      <a:srgbClr val="4C20EC"/>
                                    </a:solidFill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en-US" sz="2800" i="1">
                                    <a:solidFill>
                                      <a:srgbClr val="4C20EC"/>
                                    </a:solidFill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sz="2800" i="1">
                            <a:solidFill>
                              <a:srgbClr val="4C20EC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solidFill>
                              <a:srgbClr val="4C20EC"/>
                            </a:solidFill>
                            <a:latin typeface="Cambria Math" panose="02040503050406030204" pitchFamily="18" charset="0"/>
                          </a:rPr>
                          <m:t>0.3</m:t>
                        </m:r>
                        <m:r>
                          <a:rPr lang="en-US" sz="2800" b="0" i="1" smtClean="0">
                            <a:solidFill>
                              <a:srgbClr val="4C20EC"/>
                            </a:solidFill>
                            <a:latin typeface="Cambria Math" panose="02040503050406030204" pitchFamily="18" charset="0"/>
                          </a:rPr>
                          <m:t>𝑙𝑏𝑚</m:t>
                        </m:r>
                      </m:e>
                    </m:d>
                  </m:oMath>
                </a14:m>
                <a:r>
                  <a:rPr lang="en-US" sz="2800" dirty="0" smtClean="0">
                    <a:solidFill>
                      <a:srgbClr val="4C20EC"/>
                    </a:solidFill>
                  </a:rPr>
                  <a:t>+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i="1">
                            <a:solidFill>
                              <a:srgbClr val="4C20EC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solidFill>
                              <a:srgbClr val="4C20EC"/>
                            </a:solidFill>
                            <a:latin typeface="Cambria Math" panose="02040503050406030204" pitchFamily="18" charset="0"/>
                          </a:rPr>
                          <m:t>16</m:t>
                        </m:r>
                      </m:e>
                    </m:d>
                    <m:d>
                      <m:dPr>
                        <m:ctrlPr>
                          <a:rPr lang="en-US" sz="2800" i="1">
                            <a:solidFill>
                              <a:srgbClr val="4C20EC"/>
                            </a:solidFill>
                            <a:latin typeface="Cambria Math"/>
                          </a:rPr>
                        </m:ctrlPr>
                      </m:dPr>
                      <m:e>
                        <m:box>
                          <m:boxPr>
                            <m:ctrlPr>
                              <a:rPr lang="en-US" sz="2800" i="1">
                                <a:solidFill>
                                  <a:srgbClr val="4C20EC"/>
                                </a:solidFill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sz="2800" i="1">
                                    <a:solidFill>
                                      <a:srgbClr val="4C20EC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solidFill>
                                      <a:srgbClr val="4C20EC"/>
                                    </a:solidFill>
                                    <a:latin typeface="Cambria Math" panose="02040503050406030204" pitchFamily="18" charset="0"/>
                                  </a:rPr>
                                  <m:t>44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solidFill>
                                      <a:srgbClr val="4C20EC"/>
                                    </a:solidFill>
                                    <a:latin typeface="Cambria Math" panose="02040503050406030204" pitchFamily="18" charset="0"/>
                                  </a:rPr>
                                  <m:t>278</m:t>
                                </m:r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sz="2800" i="1">
                            <a:solidFill>
                              <a:srgbClr val="4C20EC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solidFill>
                              <a:srgbClr val="4C20EC"/>
                            </a:solidFill>
                            <a:latin typeface="Cambria Math" panose="02040503050406030204" pitchFamily="18" charset="0"/>
                          </a:rPr>
                          <m:t>11.3</m:t>
                        </m:r>
                        <m:r>
                          <a:rPr lang="en-US" sz="2800" i="1">
                            <a:solidFill>
                              <a:srgbClr val="4C20EC"/>
                            </a:solidFill>
                            <a:latin typeface="Cambria Math" panose="02040503050406030204" pitchFamily="18" charset="0"/>
                          </a:rPr>
                          <m:t>𝑙𝑏𝑚</m:t>
                        </m:r>
                      </m:e>
                    </m:d>
                  </m:oMath>
                </a14:m>
                <a:endParaRPr lang="en-US" sz="2800" dirty="0" smtClean="0">
                  <a:solidFill>
                    <a:srgbClr val="4C20EC"/>
                  </a:solidFill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0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3000" i="1">
                            <a:latin typeface="Cambria Math" panose="02040503050406030204" pitchFamily="18" charset="0"/>
                          </a:rPr>
                          <m:t>𝐺𝑊</m:t>
                        </m:r>
                      </m:sub>
                    </m:sSub>
                    <m:r>
                      <a:rPr lang="en-US" sz="3000" b="0" i="1" smtClean="0">
                        <a:latin typeface="Cambria Math" panose="02040503050406030204" pitchFamily="18" charset="0"/>
                      </a:rPr>
                      <m:t>=4973 </m:t>
                    </m:r>
                    <m:box>
                      <m:boxPr>
                        <m:ctrlPr>
                          <a:rPr lang="en-US" sz="3000" b="0" i="1" smtClean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30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000" b="0" i="1" smtClean="0">
                                <a:latin typeface="Cambria Math" panose="02040503050406030204" pitchFamily="18" charset="0"/>
                              </a:rPr>
                              <m:t>𝑙𝑏𝑚</m:t>
                            </m:r>
                            <m:r>
                              <a:rPr lang="en-US" sz="30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3000" b="0" i="1" smtClean="0">
                                <a:latin typeface="Cambria Math" panose="02040503050406030204" pitchFamily="18" charset="0"/>
                              </a:rPr>
                              <m:t>𝐶𝑂</m:t>
                            </m:r>
                            <m:r>
                              <a:rPr lang="en-US" sz="3000" b="0" i="1" smtClean="0">
                                <a:latin typeface="Cambria Math" panose="02040503050406030204" pitchFamily="18" charset="0"/>
                              </a:rPr>
                              <m:t>2 </m:t>
                            </m:r>
                            <m:r>
                              <a:rPr lang="en-US" sz="3000" b="0" i="1" smtClean="0">
                                <a:latin typeface="Cambria Math" panose="02040503050406030204" pitchFamily="18" charset="0"/>
                              </a:rPr>
                              <m:t>𝐸𝑞</m:t>
                            </m:r>
                            <m:r>
                              <a:rPr lang="en-US" sz="3000" b="0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</m:num>
                          <m:den>
                            <m:r>
                              <a:rPr lang="en-US" sz="3000" b="0" i="1" smtClean="0">
                                <a:latin typeface="Cambria Math" panose="02040503050406030204" pitchFamily="18" charset="0"/>
                              </a:rPr>
                              <m:t>1000 </m:t>
                            </m:r>
                            <m:r>
                              <a:rPr lang="en-US" sz="3000" b="0" i="1" smtClean="0">
                                <a:latin typeface="Cambria Math" panose="02040503050406030204" pitchFamily="18" charset="0"/>
                              </a:rPr>
                              <m:t>𝑙𝑏𝑚</m:t>
                            </m:r>
                            <m:r>
                              <a:rPr lang="en-US" sz="30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3000" b="0" i="1" smtClean="0">
                                <a:latin typeface="Cambria Math" panose="02040503050406030204" pitchFamily="18" charset="0"/>
                              </a:rPr>
                              <m:t>𝑀𝐴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sz="3300" dirty="0" smtClean="0"/>
                  <a:t> </a:t>
                </a:r>
              </a:p>
              <a:p>
                <a:r>
                  <a:rPr lang="en-US" sz="3300" dirty="0" smtClean="0"/>
                  <a:t>Acid Rain Potential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𝐴𝑅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𝑆𝑂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0.003</m:t>
                        </m:r>
                      </m:e>
                    </m:d>
                    <m:r>
                      <a:rPr lang="en-US" sz="280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0.7</m:t>
                            </m:r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𝑁𝑂𝑥</m:t>
                        </m:r>
                      </m:sub>
                    </m:sSub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.504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=0.356</m:t>
                    </m:r>
                    <m:box>
                      <m:boxPr>
                        <m:ctrlPr>
                          <a:rPr lang="en-US" sz="2800" i="1" smtClean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𝑙𝑏𝑚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𝑂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2 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𝐸𝑞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.</m:t>
                            </m:r>
                          </m:num>
                          <m:den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1000 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𝑙𝑏𝑚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𝑀𝐴</m:t>
                            </m:r>
                          </m:den>
                        </m:f>
                      </m:e>
                    </m:box>
                  </m:oMath>
                </a14:m>
                <a:endParaRPr lang="en-US" sz="2800" dirty="0" smtClean="0"/>
              </a:p>
              <a:p>
                <a:r>
                  <a:rPr lang="en-US" sz="2200" dirty="0" smtClean="0"/>
                  <a:t>GWP and ARP primarily come from burning Natural Gas.  ARP is low because Natural Gas is a clean burning fuel</a:t>
                </a:r>
                <a:endParaRPr lang="en-US" sz="33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5128" y="875900"/>
                <a:ext cx="9018872" cy="5982100"/>
              </a:xfrm>
              <a:blipFill rotWithShape="0">
                <a:blip r:embed="rId3"/>
                <a:stretch>
                  <a:fillRect l="-1690" t="-2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FB81-7FDB-4650-82AA-839C4985C0F0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579856"/>
              </p:ext>
            </p:extLst>
          </p:nvPr>
        </p:nvGraphicFramePr>
        <p:xfrm>
          <a:off x="765212" y="1814629"/>
          <a:ext cx="7021624" cy="7924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79629"/>
                <a:gridCol w="1126550"/>
                <a:gridCol w="1003089"/>
                <a:gridCol w="1003089"/>
                <a:gridCol w="1003089"/>
                <a:gridCol w="1003089"/>
                <a:gridCol w="1003089"/>
              </a:tblGrid>
              <a:tr h="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Benzene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DBP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</a:t>
                      </a:r>
                      <a:r>
                        <a:rPr lang="en-US" sz="2000" baseline="-25000" dirty="0" smtClean="0"/>
                        <a:t>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SO</a:t>
                      </a:r>
                      <a:r>
                        <a:rPr lang="en-US" sz="2000" baseline="-25000" dirty="0" smtClean="0"/>
                        <a:t>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NO</a:t>
                      </a:r>
                      <a:r>
                        <a:rPr lang="en-US" sz="2000" baseline="-25000" dirty="0" err="1" smtClean="0"/>
                        <a:t>x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3.97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0.303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11.3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4917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0.432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0.003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0.504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10512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6389"/>
          </a:xfrm>
        </p:spPr>
        <p:txBody>
          <a:bodyPr>
            <a:normAutofit fontScale="90000"/>
          </a:bodyPr>
          <a:lstStyle/>
          <a:p>
            <a:r>
              <a:rPr lang="en-US" dirty="0"/>
              <a:t>Level </a:t>
            </a:r>
            <a:r>
              <a:rPr lang="en-US" dirty="0" smtClean="0"/>
              <a:t>2 Metrics – Benzene to 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8" y="875900"/>
            <a:ext cx="9018872" cy="59821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300" dirty="0" smtClean="0"/>
              <a:t>Summary – Comparison of Benzene process with n-butane process</a:t>
            </a:r>
          </a:p>
          <a:p>
            <a:r>
              <a:rPr lang="en-US" sz="3300" dirty="0" smtClean="0"/>
              <a:t>The primary differences arise from using benzene vs. n-butane</a:t>
            </a:r>
          </a:p>
          <a:p>
            <a:r>
              <a:rPr lang="en-US" sz="3300" dirty="0" smtClean="0"/>
              <a:t>Benzene (6 carbons) produces 2 CO</a:t>
            </a:r>
            <a:r>
              <a:rPr lang="en-US" sz="3300" baseline="-25000" dirty="0" smtClean="0"/>
              <a:t>2</a:t>
            </a:r>
            <a:r>
              <a:rPr lang="en-US" sz="3300" dirty="0" smtClean="0"/>
              <a:t> per 1 MA, thus CO</a:t>
            </a:r>
            <a:r>
              <a:rPr lang="en-US" sz="3300" baseline="-25000" dirty="0" smtClean="0"/>
              <a:t>2</a:t>
            </a:r>
            <a:r>
              <a:rPr lang="en-US" sz="3300" dirty="0" smtClean="0"/>
              <a:t> off gas is 2298 </a:t>
            </a:r>
            <a:r>
              <a:rPr lang="en-US" sz="3300" dirty="0" err="1" smtClean="0"/>
              <a:t>lbm</a:t>
            </a:r>
            <a:r>
              <a:rPr lang="en-US" sz="3300" dirty="0" smtClean="0"/>
              <a:t> vs. 93 </a:t>
            </a:r>
            <a:r>
              <a:rPr lang="en-US" sz="3300" dirty="0" err="1" smtClean="0"/>
              <a:t>lbm</a:t>
            </a:r>
            <a:r>
              <a:rPr lang="en-US" sz="3300" dirty="0" smtClean="0"/>
              <a:t> for n-butane</a:t>
            </a:r>
          </a:p>
          <a:p>
            <a:r>
              <a:rPr lang="en-US" sz="3300" dirty="0" smtClean="0"/>
              <a:t>Benzene process produces </a:t>
            </a:r>
            <a:r>
              <a:rPr lang="en-US" sz="3300" dirty="0" err="1" smtClean="0"/>
              <a:t>quinone</a:t>
            </a:r>
            <a:r>
              <a:rPr lang="en-US" sz="3300" dirty="0" smtClean="0"/>
              <a:t> byproduct, which is small but requires excess O</a:t>
            </a:r>
            <a:r>
              <a:rPr lang="en-US" sz="3300" baseline="-25000" dirty="0" smtClean="0"/>
              <a:t>2</a:t>
            </a:r>
            <a:r>
              <a:rPr lang="en-US" sz="3300" dirty="0" smtClean="0"/>
              <a:t> to minimize but leads to CO</a:t>
            </a:r>
            <a:r>
              <a:rPr lang="en-US" sz="3300" baseline="-25000" dirty="0" smtClean="0"/>
              <a:t>2</a:t>
            </a:r>
            <a:r>
              <a:rPr lang="en-US" sz="3300" dirty="0" smtClean="0"/>
              <a:t> generation</a:t>
            </a:r>
          </a:p>
          <a:p>
            <a:r>
              <a:rPr lang="en-US" sz="3300" dirty="0" smtClean="0"/>
              <a:t>Benzene emissions are likely close to n-butane based on volatility, but the difference in Environmental Index (Toxicity) is significant (8,492 </a:t>
            </a:r>
            <a:r>
              <a:rPr lang="en-US" sz="3300" dirty="0" err="1" smtClean="0"/>
              <a:t>lbm</a:t>
            </a:r>
            <a:r>
              <a:rPr lang="en-US" sz="3300" dirty="0" smtClean="0"/>
              <a:t>/</a:t>
            </a:r>
            <a:r>
              <a:rPr lang="en-US" sz="3300" dirty="0" err="1" smtClean="0"/>
              <a:t>yr</a:t>
            </a:r>
            <a:r>
              <a:rPr lang="en-US" sz="3300" dirty="0" smtClean="0"/>
              <a:t> benzene emissions is appreciable)</a:t>
            </a:r>
            <a:endParaRPr lang="en-US" sz="3300" dirty="0"/>
          </a:p>
          <a:p>
            <a:endParaRPr lang="en-US" sz="3300" dirty="0" smtClean="0"/>
          </a:p>
          <a:p>
            <a:endParaRPr lang="en-US" sz="3300" dirty="0" smtClean="0"/>
          </a:p>
          <a:p>
            <a:endParaRPr lang="en-US" sz="1600" dirty="0" smtClean="0"/>
          </a:p>
          <a:p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FB81-7FDB-4650-82AA-839C4985C0F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798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Level 2 Metrics – Benzene to MA Process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Emissions from Process Units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Storage Tanks for Benzene, Crude MA, DBP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Reactor </a:t>
            </a:r>
            <a:r>
              <a:rPr lang="en-US" dirty="0" smtClean="0">
                <a:solidFill>
                  <a:srgbClr val="FF9900"/>
                </a:solidFill>
              </a:rPr>
              <a:t>(R-501)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Scrubber Column  </a:t>
            </a:r>
            <a:r>
              <a:rPr lang="en-US" dirty="0" smtClean="0">
                <a:solidFill>
                  <a:srgbClr val="FF9900"/>
                </a:solidFill>
              </a:rPr>
              <a:t>(T-501)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Distillation Tower  </a:t>
            </a:r>
            <a:r>
              <a:rPr lang="en-US" dirty="0" smtClean="0">
                <a:solidFill>
                  <a:srgbClr val="FF9900"/>
                </a:solidFill>
              </a:rPr>
              <a:t>(T-502)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Feed Heater and Steam Boiler </a:t>
            </a:r>
            <a:r>
              <a:rPr lang="en-US" dirty="0" smtClean="0">
                <a:solidFill>
                  <a:srgbClr val="FF9900"/>
                </a:solidFill>
              </a:rPr>
              <a:t>(H-501)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Fugitive Emissions from valves, pumps, heat exchangers, </a:t>
            </a:r>
            <a:r>
              <a:rPr lang="en-US" dirty="0" err="1" smtClean="0"/>
              <a:t>reboilers</a:t>
            </a:r>
            <a:r>
              <a:rPr lang="en-US" dirty="0" smtClean="0"/>
              <a:t>,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FB81-7FDB-4650-82AA-839C4985C0F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788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Benzene to MA PFD</a:t>
            </a:r>
            <a:br>
              <a:rPr lang="en-US" dirty="0" smtClean="0"/>
            </a:b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FB81-7FDB-4650-82AA-839C4985C0F0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511627" y="709210"/>
            <a:ext cx="8069037" cy="5577275"/>
            <a:chOff x="511627" y="1280725"/>
            <a:chExt cx="8069037" cy="5577275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557" t="27891" r="15507" b="28902"/>
            <a:stretch/>
          </p:blipFill>
          <p:spPr bwMode="auto">
            <a:xfrm>
              <a:off x="563335" y="1280725"/>
              <a:ext cx="8017329" cy="5577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Diamond 3" title="1"/>
            <p:cNvSpPr/>
            <p:nvPr/>
          </p:nvSpPr>
          <p:spPr>
            <a:xfrm>
              <a:off x="1295399" y="4425043"/>
              <a:ext cx="489857" cy="489857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6" name="Diamond 5" title="1"/>
            <p:cNvSpPr/>
            <p:nvPr/>
          </p:nvSpPr>
          <p:spPr>
            <a:xfrm>
              <a:off x="1295399" y="3064330"/>
              <a:ext cx="489857" cy="489857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4</a:t>
              </a: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11627" y="3723035"/>
              <a:ext cx="12736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</a:rPr>
                <a:t>Reactants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8" name="Diamond 7" title="1"/>
            <p:cNvSpPr/>
            <p:nvPr/>
          </p:nvSpPr>
          <p:spPr>
            <a:xfrm>
              <a:off x="7445829" y="5637468"/>
              <a:ext cx="489857" cy="489857"/>
            </a:xfrm>
            <a:prstGeom prst="diamond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 smtClean="0"/>
                <a:t>13</a:t>
              </a:r>
              <a:endParaRPr lang="en-US" dirty="0"/>
            </a:p>
          </p:txBody>
        </p:sp>
        <p:sp>
          <p:nvSpPr>
            <p:cNvPr id="10" name="Diamond 9" title="1"/>
            <p:cNvSpPr/>
            <p:nvPr/>
          </p:nvSpPr>
          <p:spPr>
            <a:xfrm>
              <a:off x="3868510" y="5751767"/>
              <a:ext cx="489857" cy="489857"/>
            </a:xfrm>
            <a:prstGeom prst="diamond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7</a:t>
              </a:r>
              <a:endParaRPr lang="en-US" dirty="0"/>
            </a:p>
          </p:txBody>
        </p:sp>
        <p:sp>
          <p:nvSpPr>
            <p:cNvPr id="11" name="Diamond 10" title="1"/>
            <p:cNvSpPr/>
            <p:nvPr/>
          </p:nvSpPr>
          <p:spPr>
            <a:xfrm>
              <a:off x="5551713" y="3747467"/>
              <a:ext cx="489857" cy="489857"/>
            </a:xfrm>
            <a:prstGeom prst="diamond">
              <a:avLst/>
            </a:prstGeom>
            <a:solidFill>
              <a:srgbClr val="7030A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dirty="0" smtClean="0"/>
                <a:t>12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769177" y="5351657"/>
              <a:ext cx="15049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00B0F0"/>
                  </a:solidFill>
                </a:rPr>
                <a:t>Conversion</a:t>
              </a:r>
              <a:endParaRPr lang="en-US" sz="2000" b="1" dirty="0">
                <a:solidFill>
                  <a:srgbClr val="00B0F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929988" y="3923090"/>
              <a:ext cx="12736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7030A0"/>
                  </a:solidFill>
                </a:rPr>
                <a:t>Waste</a:t>
              </a:r>
              <a:endParaRPr lang="en-US" sz="2000" b="1" dirty="0">
                <a:solidFill>
                  <a:srgbClr val="7030A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198176" y="6127325"/>
              <a:ext cx="12736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00B050"/>
                  </a:solidFill>
                </a:rPr>
                <a:t>Product</a:t>
              </a:r>
              <a:endParaRPr lang="en-US" sz="20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511626" y="6266278"/>
            <a:ext cx="80690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R.Turton, </a:t>
            </a:r>
            <a:r>
              <a:rPr lang="en-US" b="1" dirty="0" smtClean="0"/>
              <a:t>.</a:t>
            </a:r>
            <a:r>
              <a:rPr lang="en-US" b="1" dirty="0" err="1"/>
              <a:t>C.Bailie</a:t>
            </a:r>
            <a:r>
              <a:rPr lang="en-US" b="1" dirty="0"/>
              <a:t>, W.B.Whiting, and </a:t>
            </a:r>
            <a:r>
              <a:rPr lang="en-US" b="1" dirty="0" smtClean="0"/>
              <a:t>J.A.Shaeiwitz</a:t>
            </a:r>
            <a:r>
              <a:rPr lang="en-US" dirty="0" smtClean="0"/>
              <a:t>; </a:t>
            </a:r>
            <a:r>
              <a:rPr lang="en-US" dirty="0"/>
              <a:t>Analysis, Synthesis and Design of Chemical Processes, 3/E ; Prentice Hall</a:t>
            </a:r>
          </a:p>
        </p:txBody>
      </p:sp>
      <p:sp>
        <p:nvSpPr>
          <p:cNvPr id="17" name="Diamond 16" title="1"/>
          <p:cNvSpPr/>
          <p:nvPr/>
        </p:nvSpPr>
        <p:spPr>
          <a:xfrm>
            <a:off x="5306784" y="4971232"/>
            <a:ext cx="489857" cy="489857"/>
          </a:xfrm>
          <a:prstGeom prst="diamond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723732" y="2937848"/>
            <a:ext cx="482854" cy="332293"/>
          </a:xfrm>
          <a:prstGeom prst="rect">
            <a:avLst/>
          </a:prstGeom>
          <a:solidFill>
            <a:srgbClr val="FF9900">
              <a:alpha val="14902"/>
            </a:srgbClr>
          </a:solidFill>
          <a:ln w="381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4206586" y="4192808"/>
            <a:ext cx="482854" cy="332293"/>
          </a:xfrm>
          <a:prstGeom prst="rect">
            <a:avLst/>
          </a:prstGeom>
          <a:solidFill>
            <a:srgbClr val="FF9900">
              <a:alpha val="14902"/>
            </a:srgbClr>
          </a:solidFill>
          <a:ln w="381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578607" y="4499662"/>
            <a:ext cx="482854" cy="332293"/>
          </a:xfrm>
          <a:prstGeom prst="rect">
            <a:avLst/>
          </a:prstGeom>
          <a:solidFill>
            <a:srgbClr val="FF9900">
              <a:alpha val="14902"/>
            </a:srgbClr>
          </a:solidFill>
          <a:ln w="381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275648" y="3896375"/>
            <a:ext cx="482854" cy="332293"/>
          </a:xfrm>
          <a:prstGeom prst="rect">
            <a:avLst/>
          </a:prstGeom>
          <a:solidFill>
            <a:srgbClr val="FF9900">
              <a:alpha val="14902"/>
            </a:srgbClr>
          </a:solidFill>
          <a:ln w="381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18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Level </a:t>
            </a:r>
            <a:r>
              <a:rPr lang="en-US" dirty="0" smtClean="0"/>
              <a:t>2 Metrics – Benzene to MA Process Example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5121275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 smtClean="0"/>
                  <a:t>Production of 2597 kg/</a:t>
                </a:r>
                <a:r>
                  <a:rPr lang="en-US" dirty="0" err="1" smtClean="0"/>
                  <a:t>hr</a:t>
                </a:r>
                <a:r>
                  <a:rPr lang="en-US" dirty="0" smtClean="0"/>
                  <a:t> of Crude MA (94.7%)</a:t>
                </a:r>
              </a:p>
              <a:p>
                <a:r>
                  <a:rPr lang="en-US" dirty="0" smtClean="0"/>
                  <a:t>Assume a basis of 1000 </a:t>
                </a:r>
                <a:r>
                  <a:rPr lang="en-US" dirty="0" err="1" smtClean="0"/>
                  <a:t>lbm</a:t>
                </a:r>
                <a:r>
                  <a:rPr lang="en-US" dirty="0" smtClean="0"/>
                  <a:t> of MA, which is 0.1845 </a:t>
                </a:r>
                <a:r>
                  <a:rPr lang="en-US" dirty="0" err="1" smtClean="0"/>
                  <a:t>hrs</a:t>
                </a:r>
                <a:r>
                  <a:rPr lang="en-US" dirty="0" smtClean="0"/>
                  <a:t> of operation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Storage Tanks</a:t>
                </a:r>
              </a:p>
              <a:p>
                <a:pPr marL="914400" lvl="1" indent="-514350"/>
                <a:r>
                  <a:rPr lang="en-US" dirty="0" smtClean="0"/>
                  <a:t>Assume a 3 day turnover for benzene and crude MA, 1 month turnover for DBP tank</a:t>
                </a:r>
              </a:p>
              <a:p>
                <a:pPr marL="400050" lvl="1" indent="0">
                  <a:buNone/>
                </a:pPr>
                <a:r>
                  <a:rPr lang="en-US" dirty="0" smtClean="0"/>
                  <a:t>(2597 kg/</a:t>
                </a:r>
                <a:r>
                  <a:rPr lang="en-US" dirty="0" err="1" smtClean="0"/>
                  <a:t>hr</a:t>
                </a:r>
                <a:r>
                  <a:rPr lang="en-US" dirty="0" smtClean="0"/>
                  <a:t> crude MA)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type m:val="lin"/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72 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h𝑟𝑠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3 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𝑑𝑎𝑦𝑠</m:t>
                                </m:r>
                              </m:den>
                            </m:f>
                          </m:e>
                        </m:d>
                      </m:num>
                      <m:den>
                        <m:d>
                          <m:d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1.48</m:t>
                            </m:r>
                            <m:box>
                              <m:box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𝑘𝑔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den>
                                </m:f>
                              </m:e>
                            </m:box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∗28.3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𝑓𝑡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den>
                    </m:f>
                  </m:oMath>
                </a14:m>
                <a:endParaRPr lang="en-US" dirty="0" smtClean="0"/>
              </a:p>
              <a:p>
                <a:pPr marL="400050" lvl="1" indent="0">
                  <a:buNone/>
                </a:pPr>
                <a:r>
                  <a:rPr lang="en-US" dirty="0" smtClean="0"/>
                  <a:t>= 4461 ft</a:t>
                </a:r>
                <a:r>
                  <a:rPr lang="en-US" baseline="30000" dirty="0" smtClean="0"/>
                  <a:t>3</a:t>
                </a:r>
                <a:r>
                  <a:rPr lang="en-US" dirty="0" smtClean="0"/>
                  <a:t>/3 days</a:t>
                </a:r>
              </a:p>
              <a:p>
                <a:pPr marL="857250" lvl="1" indent="-457200"/>
                <a:r>
                  <a:rPr lang="en-US" dirty="0" smtClean="0"/>
                  <a:t>Assume </a:t>
                </a:r>
                <a:r>
                  <a:rPr lang="en-US" dirty="0" err="1" smtClean="0"/>
                  <a:t>Verticle</a:t>
                </a:r>
                <a:r>
                  <a:rPr lang="en-US" dirty="0" smtClean="0"/>
                  <a:t> fixed roof tank w/ no pollution control, white color, good condition</a:t>
                </a:r>
              </a:p>
              <a:p>
                <a:pPr marL="857250" lvl="1" indent="-457200"/>
                <a:r>
                  <a:rPr lang="en-US" dirty="0" smtClean="0"/>
                  <a:t>Tank 15 </a:t>
                </a:r>
                <a:r>
                  <a:rPr lang="en-US" dirty="0" err="1" smtClean="0"/>
                  <a:t>ft</a:t>
                </a:r>
                <a:r>
                  <a:rPr lang="en-US" dirty="0" smtClean="0"/>
                  <a:t> tall, 20 </a:t>
                </a:r>
                <a:r>
                  <a:rPr lang="en-US" dirty="0" err="1" smtClean="0"/>
                  <a:t>ft</a:t>
                </a:r>
                <a:r>
                  <a:rPr lang="en-US" dirty="0" smtClean="0"/>
                  <a:t> diameter = 4712 ft</a:t>
                </a:r>
                <a:r>
                  <a:rPr lang="en-US" baseline="30000" dirty="0" smtClean="0"/>
                  <a:t>3</a:t>
                </a:r>
                <a:endParaRPr lang="en-US" dirty="0" smtClean="0"/>
              </a:p>
              <a:p>
                <a:pPr marL="857250" lvl="1" indent="-457200"/>
                <a:r>
                  <a:rPr lang="en-US" dirty="0" smtClean="0"/>
                  <a:t>From TANKS EPA software Total Emissions = 1/071 </a:t>
                </a:r>
                <a:r>
                  <a:rPr lang="en-US" dirty="0" err="1" smtClean="0"/>
                  <a:t>lbm</a:t>
                </a:r>
                <a:r>
                  <a:rPr lang="en-US" dirty="0" smtClean="0"/>
                  <a:t>/</a:t>
                </a:r>
                <a:r>
                  <a:rPr lang="en-US" dirty="0" err="1" smtClean="0"/>
                  <a:t>yr</a:t>
                </a:r>
                <a:r>
                  <a:rPr lang="en-US" dirty="0" smtClean="0"/>
                  <a:t> or </a:t>
                </a:r>
                <a:r>
                  <a:rPr lang="en-US" b="1" dirty="0" smtClean="0"/>
                  <a:t>0.0226 </a:t>
                </a:r>
                <a:r>
                  <a:rPr lang="en-US" b="1" dirty="0" err="1" smtClean="0"/>
                  <a:t>lbm</a:t>
                </a:r>
                <a:r>
                  <a:rPr lang="en-US" b="1" dirty="0" smtClean="0"/>
                  <a:t>/1000 </a:t>
                </a:r>
                <a:r>
                  <a:rPr lang="en-US" b="1" dirty="0" err="1" smtClean="0"/>
                  <a:t>lbm</a:t>
                </a:r>
                <a:r>
                  <a:rPr lang="en-US" b="1" dirty="0" smtClean="0"/>
                  <a:t> MA</a:t>
                </a:r>
                <a:endParaRPr lang="en-US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5121275"/>
              </a:xfrm>
              <a:blipFill rotWithShape="0">
                <a:blip r:embed="rId2"/>
                <a:stretch>
                  <a:fillRect l="-1407" t="-2500" r="-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FB81-7FDB-4650-82AA-839C4985C0F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427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Level </a:t>
            </a:r>
            <a:r>
              <a:rPr lang="en-US" dirty="0" smtClean="0"/>
              <a:t>2 Metrics – Benzene to MA Process Example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829476"/>
              </a:xfrm>
            </p:spPr>
            <p:txBody>
              <a:bodyPr>
                <a:normAutofit lnSpcReduction="10000"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Tanks (same type of tanks)</a:t>
                </a:r>
              </a:p>
              <a:p>
                <a:pPr lvl="1"/>
                <a:r>
                  <a:rPr lang="en-US" dirty="0" smtClean="0"/>
                  <a:t>Benzene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3304</m:t>
                            </m:r>
                            <m:f>
                              <m:f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𝑘𝑔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h𝑟</m:t>
                                </m:r>
                              </m:den>
                            </m:f>
                          </m:e>
                        </m:d>
                        <m:d>
                          <m:d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72</m:t>
                            </m:r>
                            <m:f>
                              <m:f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h𝑟</m:t>
                                </m:r>
                              </m:num>
                              <m:den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𝑑𝑎𝑦𝑠</m:t>
                                </m:r>
                              </m:den>
                            </m:f>
                          </m:e>
                        </m:d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n-US" sz="240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0.877</m:t>
                                </m:r>
                                <m:f>
                                  <m:fPr>
                                    <m:ctrlPr>
                                      <a:rPr lang="en-US" sz="2400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𝑘𝑔</m:t>
                                    </m:r>
                                  </m:num>
                                  <m:den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den>
                                </m:f>
                              </m:e>
                            </m:d>
                            <m:d>
                              <m:dPr>
                                <m:ctrlPr>
                                  <a:rPr lang="en-US" sz="240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28.3</m:t>
                                </m:r>
                                <m:f>
                                  <m:fPr>
                                    <m:ctrlPr>
                                      <a:rPr lang="en-US" sz="2400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sz="2400" i="1" smtClean="0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𝑓𝑡</m:t>
                                        </m:r>
                                      </m:e>
                                      <m:sup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</m:d>
                          </m:e>
                        </m:d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=9585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𝑓𝑡</m:t>
                    </m:r>
                    <m:r>
                      <a:rPr lang="en-US" sz="2400" b="0" i="1" baseline="30000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sz="2400" dirty="0" smtClean="0"/>
                  <a:t>/3 days</a:t>
                </a:r>
              </a:p>
              <a:p>
                <a:pPr lvl="1"/>
                <a:r>
                  <a:rPr lang="en-US" sz="2400" dirty="0" smtClean="0"/>
                  <a:t>Tank 16 </a:t>
                </a:r>
                <a:r>
                  <a:rPr lang="en-US" sz="2400" dirty="0" err="1" smtClean="0"/>
                  <a:t>ft</a:t>
                </a:r>
                <a:r>
                  <a:rPr lang="en-US" sz="2400" dirty="0" smtClean="0"/>
                  <a:t> tall, 28 </a:t>
                </a:r>
                <a:r>
                  <a:rPr lang="en-US" sz="2400" dirty="0" err="1" smtClean="0"/>
                  <a:t>ft</a:t>
                </a:r>
                <a:r>
                  <a:rPr lang="en-US" sz="2400" dirty="0" smtClean="0"/>
                  <a:t> diameter = 9852 ft</a:t>
                </a:r>
                <a:r>
                  <a:rPr lang="en-US" sz="2400" baseline="30000" dirty="0" smtClean="0"/>
                  <a:t>3</a:t>
                </a:r>
                <a:endParaRPr lang="en-US" sz="2400" dirty="0" smtClean="0"/>
              </a:p>
              <a:p>
                <a:pPr lvl="1"/>
                <a:r>
                  <a:rPr lang="en-US" sz="2400" dirty="0" smtClean="0"/>
                  <a:t>Emissions 8,492 </a:t>
                </a:r>
                <a:r>
                  <a:rPr lang="en-US" sz="2400" dirty="0" err="1" smtClean="0"/>
                  <a:t>lbm</a:t>
                </a:r>
                <a:r>
                  <a:rPr lang="en-US" sz="2400" dirty="0" smtClean="0"/>
                  <a:t>/</a:t>
                </a:r>
                <a:r>
                  <a:rPr lang="en-US" sz="2400" dirty="0" err="1" smtClean="0"/>
                  <a:t>yr</a:t>
                </a:r>
                <a:r>
                  <a:rPr lang="en-US" sz="2400" dirty="0" smtClean="0"/>
                  <a:t>  or  0.1789 </a:t>
                </a:r>
                <a:r>
                  <a:rPr lang="en-US" sz="2400" dirty="0" err="1" smtClean="0"/>
                  <a:t>lbm</a:t>
                </a:r>
                <a:r>
                  <a:rPr lang="en-US" sz="2400" dirty="0" smtClean="0"/>
                  <a:t>/1000 </a:t>
                </a:r>
                <a:r>
                  <a:rPr lang="en-US" sz="2400" dirty="0" err="1" smtClean="0"/>
                  <a:t>lbm</a:t>
                </a:r>
                <a:r>
                  <a:rPr lang="en-US" sz="2400" dirty="0" smtClean="0"/>
                  <a:t> MA</a:t>
                </a:r>
              </a:p>
              <a:p>
                <a:pPr lvl="1"/>
                <a:endParaRPr lang="en-US" sz="2400" dirty="0" smtClean="0"/>
              </a:p>
              <a:p>
                <a:pPr lvl="1"/>
                <a:r>
                  <a:rPr lang="en-US" sz="2600" dirty="0"/>
                  <a:t>DBP</a:t>
                </a:r>
                <a:r>
                  <a:rPr lang="en-US" sz="2400" dirty="0"/>
                  <a:t> 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30.6</m:t>
                            </m:r>
                            <m:f>
                              <m:f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𝑘𝑔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h𝑟</m:t>
                                </m:r>
                              </m:den>
                            </m:f>
                          </m:e>
                        </m:d>
                        <m:d>
                          <m:d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720</m:t>
                            </m:r>
                            <m:f>
                              <m:f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h𝑟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𝑚𝑜𝑛𝑡h</m:t>
                                </m:r>
                              </m:den>
                            </m:f>
                          </m:e>
                        </m:d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1.05</m:t>
                                </m:r>
                                <m:f>
                                  <m:fPr>
                                    <m:ctrlPr>
                                      <a:rPr lang="en-US" sz="2400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𝑘𝑔</m:t>
                                    </m:r>
                                  </m:num>
                                  <m:den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den>
                                </m:f>
                              </m:e>
                            </m:d>
                            <m:d>
                              <m:d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28.3</m:t>
                                </m:r>
                                <m:f>
                                  <m:fPr>
                                    <m:ctrlPr>
                                      <a:rPr lang="en-US" sz="2400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sz="2400" i="1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𝑓𝑡</m:t>
                                        </m:r>
                                      </m:e>
                                      <m:sup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</m:d>
                          </m:e>
                        </m:d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=741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𝑓𝑡</m:t>
                    </m:r>
                    <m:r>
                      <a:rPr lang="en-US" sz="2400" i="1" baseline="3000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endParaRPr lang="en-US" sz="2400" baseline="30000" dirty="0"/>
              </a:p>
              <a:p>
                <a:pPr lvl="1"/>
                <a:r>
                  <a:rPr lang="en-US" sz="2400" dirty="0"/>
                  <a:t>Tank 7 </a:t>
                </a:r>
                <a:r>
                  <a:rPr lang="en-US" sz="2400" dirty="0" err="1"/>
                  <a:t>ft</a:t>
                </a:r>
                <a:r>
                  <a:rPr lang="en-US" sz="2400" dirty="0"/>
                  <a:t> tall, 12 </a:t>
                </a:r>
                <a:r>
                  <a:rPr lang="en-US" sz="2400" dirty="0" err="1"/>
                  <a:t>ft</a:t>
                </a:r>
                <a:r>
                  <a:rPr lang="en-US" sz="2400" dirty="0"/>
                  <a:t> diameter = 792 ft</a:t>
                </a:r>
                <a:r>
                  <a:rPr lang="en-US" sz="2400" baseline="30000" dirty="0"/>
                  <a:t>3</a:t>
                </a:r>
                <a:endParaRPr lang="en-US" sz="2400" dirty="0"/>
              </a:p>
              <a:p>
                <a:pPr lvl="1"/>
                <a:r>
                  <a:rPr lang="en-US" sz="2400" dirty="0"/>
                  <a:t>Emissions 246 </a:t>
                </a:r>
                <a:r>
                  <a:rPr lang="en-US" sz="2400" dirty="0" err="1"/>
                  <a:t>lbm</a:t>
                </a:r>
                <a:r>
                  <a:rPr lang="en-US" sz="2400" dirty="0"/>
                  <a:t>/</a:t>
                </a:r>
                <a:r>
                  <a:rPr lang="en-US" sz="2400" dirty="0" err="1"/>
                  <a:t>yr</a:t>
                </a:r>
                <a:r>
                  <a:rPr lang="en-US" sz="2400" dirty="0"/>
                  <a:t>  or  0.0052 </a:t>
                </a:r>
                <a:r>
                  <a:rPr lang="en-US" sz="2400" dirty="0" err="1"/>
                  <a:t>lbm</a:t>
                </a:r>
                <a:r>
                  <a:rPr lang="en-US" sz="2400" dirty="0"/>
                  <a:t>/1000 </a:t>
                </a:r>
                <a:r>
                  <a:rPr lang="en-US" sz="2400" dirty="0" err="1"/>
                  <a:t>lbm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MA</a:t>
                </a: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829476"/>
              </a:xfrm>
              <a:blipFill rotWithShape="0">
                <a:blip r:embed="rId2"/>
                <a:stretch>
                  <a:fillRect l="-1778" t="-17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FB81-7FDB-4650-82AA-839C4985C0F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Level </a:t>
            </a:r>
            <a:r>
              <a:rPr lang="en-US" dirty="0" smtClean="0"/>
              <a:t>2 Metrics – Benzene to MA Process Example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44379" y="1600200"/>
                <a:ext cx="8999621" cy="5121275"/>
              </a:xfrm>
            </p:spPr>
            <p:txBody>
              <a:bodyPr>
                <a:normAutofit lnSpcReduction="10000"/>
              </a:bodyPr>
              <a:lstStyle/>
              <a:p>
                <a:pPr marL="514350" indent="-514350">
                  <a:buAutoNum type="arabicPeriod" startAt="2"/>
                </a:pPr>
                <a:r>
                  <a:rPr lang="en-US" dirty="0" smtClean="0"/>
                  <a:t>Reactor </a:t>
                </a:r>
              </a:p>
              <a:p>
                <a:pPr marL="914400" lvl="1" indent="-514350"/>
                <a:r>
                  <a:rPr lang="en-US" dirty="0" smtClean="0"/>
                  <a:t>Based on Reactor Outlet, Stream</a:t>
                </a:r>
              </a:p>
              <a:p>
                <a:pPr marL="914400" lvl="1" indent="-514350"/>
                <a:r>
                  <a:rPr lang="en-US" dirty="0" smtClean="0"/>
                  <a:t>Emission Factor EF = 1.5 kg/1000kg throughput</a:t>
                </a:r>
              </a:p>
              <a:p>
                <a:pPr marL="40005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𝑀𝐴</m:t>
                        </m:r>
                      </m:sub>
                    </m:sSub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26.3</m:t>
                        </m:r>
                        <m:f>
                          <m:fPr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6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  <m:t>𝑚𝑜𝑙</m:t>
                            </m:r>
                          </m:num>
                          <m:den>
                            <m:r>
                              <a:rPr lang="en-US" sz="2600" i="1">
                                <a:latin typeface="Cambria Math" panose="02040503050406030204" pitchFamily="18" charset="0"/>
                              </a:rPr>
                              <m:t>h𝑟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sz="2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98</m:t>
                        </m:r>
                        <m:f>
                          <m:fPr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600" i="1">
                                <a:latin typeface="Cambria Math" panose="02040503050406030204" pitchFamily="18" charset="0"/>
                              </a:rPr>
                              <m:t>𝑘𝑔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  <m:t>𝑘𝑚𝑜𝑙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sz="2600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  <m:t>1.5 </m:t>
                            </m:r>
                            <m: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  <m:t>𝑘𝑔</m:t>
                            </m:r>
                            <m: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  <m:t>𝑒𝑚𝑖𝑡𝑡𝑒𝑑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  <m:t>1000 </m:t>
                            </m:r>
                            <m: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  <m:t>𝑘𝑔</m:t>
                            </m:r>
                            <m: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  <m:t>𝑡h𝑟𝑜𝑢𝑔h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600" dirty="0" smtClean="0"/>
                  <a:t> = 3.899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𝑘𝑔</m:t>
                        </m:r>
                      </m:num>
                      <m:den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h𝑟</m:t>
                        </m:r>
                      </m:den>
                    </m:f>
                  </m:oMath>
                </a14:m>
                <a:r>
                  <a:rPr lang="en-US" sz="2600" dirty="0" smtClean="0"/>
                  <a:t> </a:t>
                </a:r>
              </a:p>
              <a:p>
                <a:pPr marL="400050" lvl="1" indent="0">
                  <a:buNone/>
                </a:pPr>
                <a:r>
                  <a:rPr lang="en-US" sz="2600" dirty="0" smtClean="0"/>
                  <a:t>Or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6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3.866</m:t>
                        </m:r>
                        <m:f>
                          <m:fPr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600" i="1">
                                <a:latin typeface="Cambria Math" panose="02040503050406030204" pitchFamily="18" charset="0"/>
                              </a:rPr>
                              <m:t>𝑘𝑔</m:t>
                            </m:r>
                          </m:num>
                          <m:den>
                            <m:r>
                              <a:rPr lang="en-US" sz="2600" i="1">
                                <a:latin typeface="Cambria Math" panose="02040503050406030204" pitchFamily="18" charset="0"/>
                              </a:rPr>
                              <m:t>h𝑟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sz="26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0.407</m:t>
                        </m:r>
                        <m:f>
                          <m:fPr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  <m:t>h𝑟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  <m:t>1000</m:t>
                            </m:r>
                            <m: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  <m:t>𝑘𝑔</m:t>
                            </m:r>
                            <m: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  <m:t>𝑀𝐴</m:t>
                            </m:r>
                          </m:den>
                        </m:f>
                      </m:e>
                    </m:d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=1.57</m:t>
                    </m:r>
                    <m:f>
                      <m:fPr>
                        <m:ctrlPr>
                          <a:rPr lang="en-US" sz="2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𝑘𝑔</m:t>
                        </m:r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𝑀𝐴</m:t>
                        </m:r>
                      </m:num>
                      <m:den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1000 </m:t>
                        </m:r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𝑘𝑔</m:t>
                        </m:r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𝑀𝐴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 marL="400050" lvl="1" indent="0">
                  <a:buNone/>
                </a:pPr>
                <a:endParaRPr lang="en-US" sz="2200" i="1" dirty="0" smtClean="0">
                  <a:latin typeface="Cambria Math" panose="02040503050406030204" pitchFamily="18" charset="0"/>
                </a:endParaRPr>
              </a:p>
              <a:p>
                <a:pPr marL="40005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sz="2200" b="0" i="1" baseline="-2500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2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92.6</m:t>
                    </m:r>
                    <m:f>
                      <m:fPr>
                        <m:ctrlPr>
                          <a:rPr lang="en-US" sz="2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𝑘𝑔</m:t>
                        </m:r>
                      </m:num>
                      <m:den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h𝑟</m:t>
                        </m:r>
                      </m:den>
                    </m:f>
                    <m:r>
                      <a:rPr lang="en-US" sz="2200" b="0" i="0" smtClean="0">
                        <a:latin typeface="Cambria Math" panose="02040503050406030204" pitchFamily="18" charset="0"/>
                      </a:rPr>
                      <m:t>=37.7</m:t>
                    </m:r>
                    <m:f>
                      <m:fPr>
                        <m:ctrlPr>
                          <a:rPr lang="en-US" sz="2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𝑘𝑔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sz="2200" b="0" i="1" baseline="-25000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1000 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𝑘𝑔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𝑀𝐴</m:t>
                        </m:r>
                      </m:den>
                    </m:f>
                  </m:oMath>
                </a14:m>
                <a:r>
                  <a:rPr lang="en-US" sz="2200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𝐵𝑒𝑛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  <m:r>
                      <a:rPr lang="en-US" sz="22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0.304</m:t>
                    </m:r>
                    <m:f>
                      <m:fPr>
                        <m:ctrlPr>
                          <a:rPr lang="en-US" sz="22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𝑘𝑔</m:t>
                        </m:r>
                      </m:num>
                      <m:den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h𝑟</m:t>
                        </m:r>
                      </m:den>
                    </m:f>
                    <m:r>
                      <a:rPr lang="en-US" sz="2200" b="0" i="0" smtClean="0">
                        <a:latin typeface="Cambria Math" panose="02040503050406030204" pitchFamily="18" charset="0"/>
                      </a:rPr>
                      <m:t>=0.124</m:t>
                    </m:r>
                    <m:f>
                      <m:fPr>
                        <m:ctrlPr>
                          <a:rPr lang="en-US" sz="2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𝑘𝑔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𝐵𝑒𝑛𝑧𝑒𝑛𝑒</m:t>
                        </m:r>
                      </m:num>
                      <m:den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1000 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𝑘𝑔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𝑀𝐴</m:t>
                        </m:r>
                      </m:den>
                    </m:f>
                  </m:oMath>
                </a14:m>
                <a:endParaRPr lang="en-US" sz="2200" dirty="0" smtClean="0"/>
              </a:p>
              <a:p>
                <a:pPr marL="40005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  <m:r>
                          <a:rPr lang="en-US" sz="2200" i="1" baseline="-2500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sub>
                    </m:sSub>
                    <m:r>
                      <a:rPr lang="en-US" sz="22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2.46</m:t>
                    </m:r>
                    <m:f>
                      <m:fPr>
                        <m:ctrlPr>
                          <a:rPr lang="en-US" sz="2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𝑘𝑔</m:t>
                        </m:r>
                      </m:num>
                      <m:den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h𝑟</m:t>
                        </m:r>
                      </m:den>
                    </m:f>
                    <m:r>
                      <a:rPr lang="en-US" sz="22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b="0" i="0" smtClean="0">
                        <a:latin typeface="Cambria Math" panose="02040503050406030204" pitchFamily="18" charset="0"/>
                      </a:rPr>
                      <m:t>1.00</m:t>
                    </m:r>
                    <m:f>
                      <m:fPr>
                        <m:ctrlPr>
                          <a:rPr lang="en-US" sz="2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𝑘𝑔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  <m:r>
                          <a:rPr lang="en-US" sz="2200" i="1" baseline="-2500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num>
                      <m:den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1000 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𝑘𝑔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𝑀𝐴</m:t>
                        </m:r>
                      </m:den>
                    </m:f>
                  </m:oMath>
                </a14:m>
                <a:r>
                  <a:rPr lang="en-US" sz="2200" i="1" dirty="0" smtClean="0">
                    <a:latin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𝑄𝑢𝑖𝑛</m:t>
                        </m:r>
                      </m:sub>
                    </m:sSub>
                    <m:r>
                      <a:rPr lang="en-US" sz="22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𝑣𝑒𝑟𝑦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𝑙𝑜𝑤</m:t>
                    </m:r>
                  </m:oMath>
                </a14:m>
                <a:endParaRPr lang="en-US" sz="2200" i="1" dirty="0" smtClean="0">
                  <a:latin typeface="Cambria Math" panose="02040503050406030204" pitchFamily="18" charset="0"/>
                </a:endParaRPr>
              </a:p>
              <a:p>
                <a:pPr marL="40005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sz="2200" i="1" baseline="-25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2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17.8</m:t>
                    </m:r>
                    <m:f>
                      <m:fPr>
                        <m:ctrlPr>
                          <a:rPr lang="en-US" sz="2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𝑘𝑔</m:t>
                        </m:r>
                      </m:num>
                      <m:den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h𝑟</m:t>
                        </m:r>
                      </m:den>
                    </m:f>
                    <m:r>
                      <a:rPr lang="en-US" sz="22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7.25</m:t>
                    </m:r>
                    <m:f>
                      <m:fPr>
                        <m:ctrlPr>
                          <a:rPr lang="en-US" sz="2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𝑘𝑔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sz="2200" i="1" baseline="-2500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1000 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𝑘𝑔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𝑀𝐴</m:t>
                        </m:r>
                      </m:den>
                    </m:f>
                  </m:oMath>
                </a14:m>
                <a:r>
                  <a:rPr lang="en-US" sz="2200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𝐶𝑂</m:t>
                        </m:r>
                        <m:r>
                          <a:rPr lang="en-US" sz="2200" i="1" baseline="-25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2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8.47</m:t>
                    </m:r>
                    <m:f>
                      <m:fPr>
                        <m:ctrlPr>
                          <a:rPr lang="en-US" sz="2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𝑘𝑔</m:t>
                        </m:r>
                      </m:num>
                      <m:den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h𝑟</m:t>
                        </m:r>
                      </m:den>
                    </m:f>
                    <m:r>
                      <a:rPr lang="en-US" sz="22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b="0" i="0" smtClean="0">
                        <a:latin typeface="Cambria Math" panose="02040503050406030204" pitchFamily="18" charset="0"/>
                      </a:rPr>
                      <m:t>3.45</m:t>
                    </m:r>
                    <m:f>
                      <m:fPr>
                        <m:ctrlPr>
                          <a:rPr lang="en-US" sz="2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𝑘𝑔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𝐶𝑂</m:t>
                        </m:r>
                        <m:r>
                          <a:rPr lang="en-US" sz="2200" i="1" baseline="-2500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1000 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𝑘𝑔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𝑀𝐴</m:t>
                        </m:r>
                      </m:den>
                    </m:f>
                  </m:oMath>
                </a14:m>
                <a:endParaRPr lang="en-US" sz="2200" dirty="0" smtClean="0"/>
              </a:p>
              <a:p>
                <a:pPr marL="400050" lvl="1" indent="0">
                  <a:buNone/>
                </a:pPr>
                <a:endParaRPr lang="en-US" sz="26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4379" y="1600200"/>
                <a:ext cx="8999621" cy="5121275"/>
              </a:xfrm>
              <a:blipFill rotWithShape="0">
                <a:blip r:embed="rId2"/>
                <a:stretch>
                  <a:fillRect l="-1626" t="-2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FB81-7FDB-4650-82AA-839C4985C0F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Diamond 4" title="1"/>
          <p:cNvSpPr/>
          <p:nvPr/>
        </p:nvSpPr>
        <p:spPr>
          <a:xfrm>
            <a:off x="5624877" y="2065599"/>
            <a:ext cx="489857" cy="489857"/>
          </a:xfrm>
          <a:prstGeom prst="diamond">
            <a:avLst/>
          </a:prstGeom>
          <a:solidFill>
            <a:srgbClr val="7030A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 smtClean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96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Level </a:t>
            </a:r>
            <a:r>
              <a:rPr lang="en-US" dirty="0" smtClean="0"/>
              <a:t>2 Metrics – Benzene to MA Process Example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34754" y="1600200"/>
                <a:ext cx="8884118" cy="4525963"/>
              </a:xfrm>
            </p:spPr>
            <p:txBody>
              <a:bodyPr>
                <a:normAutofit fontScale="70000" lnSpcReduction="20000"/>
              </a:bodyPr>
              <a:lstStyle/>
              <a:p>
                <a:pPr marL="514350" indent="-514350">
                  <a:buAutoNum type="arabicPeriod" startAt="3"/>
                </a:pPr>
                <a:r>
                  <a:rPr lang="en-US" sz="4000" dirty="0" smtClean="0"/>
                  <a:t>Scrubber Off Gas sent to Incinerator</a:t>
                </a:r>
              </a:p>
              <a:p>
                <a:pPr>
                  <a:buFontTx/>
                  <a:buChar char="-"/>
                </a:pPr>
                <a:r>
                  <a:rPr lang="en-US" sz="4000" dirty="0" smtClean="0"/>
                  <a:t>Assume all VOC in stream        goes to CO</a:t>
                </a:r>
                <a:r>
                  <a:rPr lang="en-US" sz="4000" baseline="-25000" dirty="0" smtClean="0"/>
                  <a:t>2</a:t>
                </a:r>
                <a:r>
                  <a:rPr lang="en-US" sz="4000" dirty="0" smtClean="0"/>
                  <a:t> and H</a:t>
                </a:r>
                <a:r>
                  <a:rPr lang="en-US" sz="4000" baseline="-25000" dirty="0" smtClean="0"/>
                  <a:t>2</a:t>
                </a:r>
                <a:r>
                  <a:rPr lang="en-US" sz="4000" dirty="0" smtClean="0"/>
                  <a:t>O</a:t>
                </a:r>
              </a:p>
              <a:p>
                <a:pPr>
                  <a:buFontTx/>
                  <a:buChar char="-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0.5</m:t>
                        </m:r>
                        <m:box>
                          <m:box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𝑘𝑚𝑜𝑙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𝑀𝐴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h𝑟</m:t>
                                </m:r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box>
                          <m:boxPr>
                            <m:ctrlPr>
                              <a:rPr lang="en-US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𝑘𝑚𝑜𝑙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𝐶𝑂</m:t>
                                </m:r>
                                <m:r>
                                  <a:rPr lang="en-US" b="0" i="1" baseline="-2500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𝑘𝑚𝑜𝑙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𝑀𝐴</m:t>
                                </m:r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44</m:t>
                        </m:r>
                        <m:box>
                          <m:boxPr>
                            <m:ctrlPr>
                              <a:rPr lang="en-US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𝑘𝑔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𝐶𝑂</m:t>
                                </m:r>
                                <m:r>
                                  <a:rPr lang="en-US" b="0" i="1" baseline="-2500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𝑘𝑚𝑜𝑙</m:t>
                                </m:r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0.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407</m:t>
                        </m:r>
                        <m:box>
                          <m:boxPr>
                            <m:ctrlPr>
                              <a:rPr lang="en-US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h𝑟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1000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𝑘𝑔𝑀𝐴</m:t>
                                </m:r>
                              </m:den>
                            </m:f>
                          </m:e>
                        </m:box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=35.8</m:t>
                    </m:r>
                    <m:box>
                      <m:boxPr>
                        <m:ctrlPr>
                          <a:rPr lang="en-US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𝐶𝑂</m:t>
                            </m:r>
                            <m:r>
                              <a:rPr lang="en-US" b="0" i="1" baseline="-2500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1000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𝑘𝑔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𝑀𝐴</m:t>
                            </m:r>
                          </m:den>
                        </m:f>
                      </m:e>
                    </m:box>
                  </m:oMath>
                </a14:m>
                <a:endParaRPr lang="en-US" dirty="0" smtClean="0"/>
              </a:p>
              <a:p>
                <a:pPr>
                  <a:buFontTx/>
                  <a:buChar char="-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0.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box>
                          <m:boxPr>
                            <m:ctrlPr>
                              <a:rPr lang="en-US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𝑘𝑚𝑜𝑙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𝐷𝐵𝑃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h𝑟</m:t>
                                </m:r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16</m:t>
                        </m:r>
                        <m:box>
                          <m:boxPr>
                            <m:ctrlPr>
                              <a:rPr lang="en-US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𝑘𝑚𝑜𝑙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𝐶𝑂</m:t>
                                </m:r>
                                <m:r>
                                  <a:rPr lang="en-US" i="1" baseline="-250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𝑘𝑚𝑜𝑙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𝐷𝐵𝑃</m:t>
                                </m:r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44</m:t>
                        </m:r>
                        <m:box>
                          <m:boxPr>
                            <m:ctrlPr>
                              <a:rPr lang="en-US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𝑘𝑔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𝐶𝑂</m:t>
                                </m:r>
                                <m:r>
                                  <a:rPr lang="en-US" i="1" baseline="-250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𝑘𝑚𝑜𝑙</m:t>
                                </m:r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0.407</m:t>
                        </m:r>
                        <m:box>
                          <m:boxPr>
                            <m:ctrlPr>
                              <a:rPr lang="en-US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h𝑟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1000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𝑘𝑔𝑀𝐴</m:t>
                                </m:r>
                              </m:den>
                            </m:f>
                          </m:e>
                        </m:box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28.7</m:t>
                    </m:r>
                    <m:box>
                      <m:boxPr>
                        <m:ctrlPr>
                          <a:rPr lang="en-US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𝑘𝑔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𝐶𝑂</m:t>
                            </m:r>
                            <m:r>
                              <a:rPr lang="en-US" i="1" baseline="-2500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1000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𝑘𝑔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𝑀𝐴</m:t>
                            </m:r>
                          </m:den>
                        </m:f>
                      </m:e>
                    </m:box>
                  </m:oMath>
                </a14:m>
                <a:endParaRPr lang="en-US" dirty="0" smtClean="0"/>
              </a:p>
              <a:p>
                <a:pPr>
                  <a:buFontTx/>
                  <a:buChar char="-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2.9</m:t>
                        </m:r>
                        <m:box>
                          <m:boxPr>
                            <m:ctrlPr>
                              <a:rPr lang="en-US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𝑘𝑚𝑜𝑙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𝐵𝑒𝑛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𝑄𝑢𝑖𝑛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h𝑟</m:t>
                                </m:r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  <m:box>
                          <m:boxPr>
                            <m:ctrlPr>
                              <a:rPr lang="en-US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𝑘𝑚𝑜𝑙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𝐶𝑂</m:t>
                                </m:r>
                                <m:r>
                                  <a:rPr lang="en-US" i="1" baseline="-250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𝑘𝑚𝑜𝑙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𝑀𝐴</m:t>
                                </m:r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44</m:t>
                        </m:r>
                        <m:box>
                          <m:boxPr>
                            <m:ctrlPr>
                              <a:rPr lang="en-US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𝑘𝑔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𝐶𝑂</m:t>
                                </m:r>
                                <m:r>
                                  <a:rPr lang="en-US" i="1" baseline="-250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𝑘𝑚𝑜𝑙</m:t>
                                </m:r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0.407</m:t>
                        </m:r>
                        <m:box>
                          <m:boxPr>
                            <m:ctrlPr>
                              <a:rPr lang="en-US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h𝑟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1000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𝑘𝑔𝑀𝐴</m:t>
                                </m:r>
                              </m:den>
                            </m:f>
                          </m:e>
                        </m:box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1881</m:t>
                    </m:r>
                    <m:box>
                      <m:boxPr>
                        <m:ctrlPr>
                          <a:rPr lang="en-US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𝑘𝑔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𝐶𝑂</m:t>
                            </m:r>
                            <m:r>
                              <a:rPr lang="en-US" i="1" baseline="-2500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1000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𝑘𝑔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𝑀𝐴</m:t>
                            </m:r>
                          </m:den>
                        </m:f>
                      </m:e>
                    </m:box>
                  </m:oMath>
                </a14:m>
                <a:endParaRPr lang="en-US" dirty="0" smtClean="0"/>
              </a:p>
              <a:p>
                <a:pPr>
                  <a:buFontTx/>
                  <a:buChar char="-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1.0</m:t>
                        </m:r>
                        <m:box>
                          <m:boxPr>
                            <m:ctrlPr>
                              <a:rPr lang="en-US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𝑘𝑚𝑜𝑙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𝑀𝑎𝑙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.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𝐴𝑐𝑖𝑑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h𝑟</m:t>
                                </m:r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  <m:box>
                          <m:boxPr>
                            <m:ctrlPr>
                              <a:rPr lang="en-US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𝑘𝑚𝑜𝑙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𝐶𝑂</m:t>
                                </m:r>
                                <m:r>
                                  <a:rPr lang="en-US" i="1" baseline="-250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𝑘𝑚𝑜𝑙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𝑀𝐴</m:t>
                                </m:r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44</m:t>
                        </m:r>
                        <m:box>
                          <m:boxPr>
                            <m:ctrlPr>
                              <a:rPr lang="en-US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𝑘𝑔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𝐶𝑂</m:t>
                                </m:r>
                                <m:r>
                                  <a:rPr lang="en-US" i="1" baseline="-250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𝑘𝑚𝑜𝑙</m:t>
                                </m:r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0.407</m:t>
                        </m:r>
                        <m:box>
                          <m:boxPr>
                            <m:ctrlPr>
                              <a:rPr lang="en-US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h𝑟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1000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𝑘𝑔𝑀𝐴</m:t>
                                </m:r>
                              </m:den>
                            </m:f>
                          </m:e>
                        </m:box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71.6</m:t>
                    </m:r>
                    <m:box>
                      <m:boxPr>
                        <m:ctrlPr>
                          <a:rPr lang="en-US" i="1" smtClean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𝑘𝑔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𝐶𝑂</m:t>
                            </m:r>
                            <m:r>
                              <a:rPr lang="en-US" i="1" baseline="-2500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1000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𝑘𝑔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𝑀𝐴</m:t>
                            </m:r>
                          </m:den>
                        </m:f>
                      </m:e>
                    </m:box>
                  </m:oMath>
                </a14:m>
                <a:endParaRPr lang="en-US" dirty="0" smtClean="0"/>
              </a:p>
              <a:p>
                <a:pPr>
                  <a:buFontTx/>
                  <a:buChar char="-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128.3</m:t>
                        </m:r>
                        <m:box>
                          <m:boxPr>
                            <m:ctrlPr>
                              <a:rPr lang="en-US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𝑘𝑚𝑜𝑙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𝐶𝑂</m:t>
                                </m:r>
                                <m:r>
                                  <a:rPr lang="en-US" b="0" i="1" baseline="-2500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h𝑟</m:t>
                                </m:r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44</m:t>
                        </m:r>
                        <m:box>
                          <m:boxPr>
                            <m:ctrlPr>
                              <a:rPr lang="en-US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𝑘𝑔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𝐶𝑂</m:t>
                                </m:r>
                                <m:r>
                                  <a:rPr lang="en-US" i="1" baseline="-250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𝑘𝑚𝑜𝑙</m:t>
                                </m:r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0.407</m:t>
                        </m:r>
                        <m:box>
                          <m:boxPr>
                            <m:ctrlPr>
                              <a:rPr lang="en-US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h𝑟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1000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𝑘𝑔𝑀𝐴</m:t>
                                </m:r>
                              </m:den>
                            </m:f>
                          </m:e>
                        </m:box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2298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𝑘𝑔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𝐶𝑂</m:t>
                        </m:r>
                        <m:r>
                          <a:rPr lang="en-US" i="1" baseline="-2500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1000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𝑘𝑔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𝑀𝐴</m:t>
                        </m:r>
                      </m:den>
                    </m:f>
                  </m:oMath>
                </a14:m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>
                  <a:buFontTx/>
                  <a:buChar char="-"/>
                </a:pPr>
                <a:r>
                  <a:rPr lang="en-US" sz="3400" dirty="0" smtClean="0"/>
                  <a:t>Neglect N</a:t>
                </a:r>
                <a:r>
                  <a:rPr lang="en-US" sz="3400" baseline="-25000" dirty="0" smtClean="0"/>
                  <a:t>2</a:t>
                </a:r>
                <a:r>
                  <a:rPr lang="en-US" sz="3400" dirty="0" smtClean="0"/>
                  <a:t>, O</a:t>
                </a:r>
                <a:r>
                  <a:rPr lang="en-US" sz="3400" baseline="-25000" dirty="0" smtClean="0"/>
                  <a:t>2</a:t>
                </a:r>
                <a:r>
                  <a:rPr lang="en-US" sz="3400" dirty="0" smtClean="0"/>
                  <a:t>, H</a:t>
                </a:r>
                <a:r>
                  <a:rPr lang="en-US" sz="3400" baseline="-25000" dirty="0" smtClean="0"/>
                  <a:t>2</a:t>
                </a:r>
                <a:r>
                  <a:rPr lang="en-US" sz="3400" dirty="0" smtClean="0"/>
                  <a:t>O</a:t>
                </a:r>
              </a:p>
              <a:p>
                <a:pPr>
                  <a:buFontTx/>
                  <a:buChar char="-"/>
                </a:pPr>
                <a:r>
                  <a:rPr lang="en-US" sz="4600" dirty="0" smtClean="0"/>
                  <a:t>Total CO</a:t>
                </a:r>
                <a:r>
                  <a:rPr lang="en-US" sz="4600" baseline="-25000" dirty="0" smtClean="0"/>
                  <a:t>2</a:t>
                </a:r>
                <a:r>
                  <a:rPr lang="en-US" sz="4600" dirty="0" smtClean="0"/>
                  <a:t> = 4215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𝑘𝑔</m:t>
                        </m:r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𝐶𝑂</m:t>
                        </m:r>
                        <m:r>
                          <a:rPr lang="en-US" sz="4000" i="1" baseline="-2500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1000</m:t>
                        </m:r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𝑘𝑔</m:t>
                        </m:r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𝑀𝐴</m:t>
                        </m:r>
                      </m:den>
                    </m:f>
                  </m:oMath>
                </a14:m>
                <a:endParaRPr lang="en-US" sz="3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4754" y="1600200"/>
                <a:ext cx="8884118" cy="4525963"/>
              </a:xfrm>
              <a:blipFill rotWithShape="1">
                <a:blip r:embed="rId2"/>
                <a:stretch>
                  <a:fillRect l="-1784" t="-3100" b="-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FB81-7FDB-4650-82AA-839C4985C0F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Diamond 4" title="1"/>
          <p:cNvSpPr/>
          <p:nvPr/>
        </p:nvSpPr>
        <p:spPr>
          <a:xfrm>
            <a:off x="4327071" y="1969347"/>
            <a:ext cx="489857" cy="489857"/>
          </a:xfrm>
          <a:prstGeom prst="diamond">
            <a:avLst/>
          </a:prstGeom>
          <a:solidFill>
            <a:srgbClr val="7030A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 smtClean="0"/>
              <a:t>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293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Level </a:t>
            </a:r>
            <a:r>
              <a:rPr lang="en-US" dirty="0" smtClean="0"/>
              <a:t>2 Metrics – Benzene to MA Process Example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47500" lnSpcReduction="20000"/>
              </a:bodyPr>
              <a:lstStyle/>
              <a:p>
                <a:pPr marL="0" indent="0">
                  <a:buNone/>
                </a:pPr>
                <a:r>
                  <a:rPr lang="en-US" sz="4500" dirty="0" smtClean="0"/>
                  <a:t>3. Emissions from Scrubber (Stream   11   ) w/ EF = 0.2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sz="3800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38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800" i="1">
                                <a:latin typeface="Cambria Math" panose="02040503050406030204" pitchFamily="18" charset="0"/>
                              </a:rPr>
                              <m:t>𝑘𝑔</m:t>
                            </m:r>
                            <m:r>
                              <a:rPr lang="en-US" sz="38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3800" b="0" i="1" smtClean="0">
                                <a:latin typeface="Cambria Math"/>
                              </a:rPr>
                              <m:t>𝑒𝑚𝑖𝑡𝑡𝑒𝑑</m:t>
                            </m:r>
                          </m:num>
                          <m:den>
                            <m:r>
                              <a:rPr lang="en-US" sz="3800" i="1">
                                <a:latin typeface="Cambria Math" panose="02040503050406030204" pitchFamily="18" charset="0"/>
                              </a:rPr>
                              <m:t>1000</m:t>
                            </m:r>
                            <m:r>
                              <a:rPr lang="en-US" sz="3800" i="1">
                                <a:latin typeface="Cambria Math" panose="02040503050406030204" pitchFamily="18" charset="0"/>
                              </a:rPr>
                              <m:t>𝑘𝑔</m:t>
                            </m:r>
                          </m:den>
                        </m:f>
                      </m:e>
                    </m:box>
                  </m:oMath>
                </a14:m>
                <a:endParaRPr lang="en-US" sz="4500" i="1" dirty="0" smtClean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sz="4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24.8</m:t>
                        </m:r>
                        <m:box>
                          <m:boxPr>
                            <m:ctrlPr>
                              <a:rPr lang="en-US" sz="4400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sz="4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4400" i="1">
                                    <a:latin typeface="Cambria Math" panose="02040503050406030204" pitchFamily="18" charset="0"/>
                                  </a:rPr>
                                  <m:t>𝑘𝑚𝑜𝑙</m:t>
                                </m:r>
                                <m:r>
                                  <a:rPr lang="en-US" sz="44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4400" i="1">
                                    <a:latin typeface="Cambria Math" panose="02040503050406030204" pitchFamily="18" charset="0"/>
                                  </a:rPr>
                                  <m:t>𝑀𝐴</m:t>
                                </m:r>
                              </m:num>
                              <m:den>
                                <m:r>
                                  <a:rPr lang="en-US" sz="4400" i="1">
                                    <a:latin typeface="Cambria Math" panose="02040503050406030204" pitchFamily="18" charset="0"/>
                                  </a:rPr>
                                  <m:t>h𝑟</m:t>
                                </m:r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sz="4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98</m:t>
                        </m:r>
                        <m:box>
                          <m:boxPr>
                            <m:ctrlPr>
                              <a:rPr lang="en-US" sz="4400" i="1" smtClean="0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sz="4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4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US" sz="4400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  <m:r>
                                  <a:rPr lang="en-US" sz="44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4400" b="0" i="1" smtClean="0">
                                    <a:latin typeface="Cambria Math" panose="02040503050406030204" pitchFamily="18" charset="0"/>
                                  </a:rPr>
                                  <m:t>𝑀𝐴</m:t>
                                </m:r>
                              </m:num>
                              <m:den>
                                <m:r>
                                  <a:rPr lang="en-US" sz="4400" i="1">
                                    <a:latin typeface="Cambria Math" panose="02040503050406030204" pitchFamily="18" charset="0"/>
                                  </a:rPr>
                                  <m:t>𝑘𝑚𝑜𝑙</m:t>
                                </m:r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sz="4400" i="1">
                            <a:latin typeface="Cambria Math"/>
                          </a:rPr>
                        </m:ctrlPr>
                      </m:dPr>
                      <m:e>
                        <m:box>
                          <m:boxPr>
                            <m:ctrlPr>
                              <a:rPr lang="en-US" sz="4400" i="1" smtClean="0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sz="440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4400" b="0" i="1" smtClean="0">
                                    <a:latin typeface="Cambria Math"/>
                                  </a:rPr>
                                  <m:t>0.2</m:t>
                                </m:r>
                                <m:r>
                                  <a:rPr lang="en-US" sz="4400" b="0" i="1" smtClean="0">
                                    <a:latin typeface="Cambria Math"/>
                                  </a:rPr>
                                  <m:t>𝑘𝑔</m:t>
                                </m:r>
                              </m:num>
                              <m:den>
                                <m:r>
                                  <a:rPr lang="en-US" sz="4400" b="0" i="1" smtClean="0">
                                    <a:latin typeface="Cambria Math"/>
                                  </a:rPr>
                                  <m:t>1000</m:t>
                                </m:r>
                                <m:r>
                                  <a:rPr lang="en-US" sz="4400" b="0" i="1" smtClean="0">
                                    <a:latin typeface="Cambria Math"/>
                                  </a:rPr>
                                  <m:t>𝑘𝑔</m:t>
                                </m:r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sz="4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4400" i="1">
                            <a:latin typeface="Cambria Math" panose="02040503050406030204" pitchFamily="18" charset="0"/>
                          </a:rPr>
                          <m:t>0.407</m:t>
                        </m:r>
                        <m:box>
                          <m:boxPr>
                            <m:ctrlPr>
                              <a:rPr lang="en-US" sz="4400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sz="4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4400" i="1">
                                    <a:latin typeface="Cambria Math" panose="02040503050406030204" pitchFamily="18" charset="0"/>
                                  </a:rPr>
                                  <m:t>h𝑟</m:t>
                                </m:r>
                              </m:num>
                              <m:den>
                                <m:r>
                                  <a:rPr lang="en-US" sz="4400" i="1">
                                    <a:latin typeface="Cambria Math" panose="02040503050406030204" pitchFamily="18" charset="0"/>
                                  </a:rPr>
                                  <m:t>1000</m:t>
                                </m:r>
                                <m:r>
                                  <a:rPr lang="en-US" sz="4400" i="1">
                                    <a:latin typeface="Cambria Math" panose="02040503050406030204" pitchFamily="18" charset="0"/>
                                  </a:rPr>
                                  <m:t>𝑘𝑔𝑀𝐴</m:t>
                                </m:r>
                              </m:den>
                            </m:f>
                          </m:e>
                        </m:box>
                      </m:e>
                    </m:d>
                    <m:r>
                      <a:rPr lang="en-US" sz="4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4400" b="0" i="1" smtClean="0">
                        <a:latin typeface="Cambria Math"/>
                      </a:rPr>
                      <m:t>0.20</m:t>
                    </m:r>
                    <m:box>
                      <m:boxPr>
                        <m:ctrlPr>
                          <a:rPr lang="en-US" sz="4400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4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4400" i="1">
                                <a:latin typeface="Cambria Math" panose="02040503050406030204" pitchFamily="18" charset="0"/>
                              </a:rPr>
                              <m:t>𝑘𝑔</m:t>
                            </m:r>
                            <m:r>
                              <a:rPr lang="en-US" sz="44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4400" b="0" i="1" smtClean="0">
                                <a:latin typeface="Cambria Math" panose="02040503050406030204" pitchFamily="18" charset="0"/>
                              </a:rPr>
                              <m:t>𝑀𝐴</m:t>
                            </m:r>
                          </m:num>
                          <m:den>
                            <m:r>
                              <a:rPr lang="en-US" sz="4400" i="1">
                                <a:latin typeface="Cambria Math" panose="02040503050406030204" pitchFamily="18" charset="0"/>
                              </a:rPr>
                              <m:t>1000</m:t>
                            </m:r>
                            <m:r>
                              <a:rPr lang="en-US" sz="4400" i="1">
                                <a:latin typeface="Cambria Math" panose="02040503050406030204" pitchFamily="18" charset="0"/>
                              </a:rPr>
                              <m:t>𝑘𝑔</m:t>
                            </m:r>
                            <m:r>
                              <a:rPr lang="en-US" sz="44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4400" i="1">
                                <a:latin typeface="Cambria Math" panose="02040503050406030204" pitchFamily="18" charset="0"/>
                              </a:rPr>
                              <m:t>𝑀𝐴</m:t>
                            </m:r>
                          </m:den>
                        </m:f>
                      </m:e>
                    </m:box>
                    <m:r>
                      <a:rPr lang="en-US" sz="4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3400" b="0" i="1" dirty="0" smtClean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sz="3400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brk m:alnAt="63"/>
                          </m:rPr>
                          <a:rPr lang="en-US" sz="3400" b="0" i="1" smtClean="0">
                            <a:latin typeface="Cambria Math"/>
                          </a:rPr>
                          <m:t>5</m:t>
                        </m:r>
                        <m:r>
                          <a:rPr lang="en-US" sz="3400" b="0" i="1" smtClean="0">
                            <a:latin typeface="Cambria Math"/>
                          </a:rPr>
                          <m:t>00.4</m:t>
                        </m:r>
                        <m:box>
                          <m:boxPr>
                            <m:ctrlPr>
                              <a:rPr lang="en-US" sz="3400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sz="3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3400" i="1">
                                    <a:latin typeface="Cambria Math" panose="02040503050406030204" pitchFamily="18" charset="0"/>
                                  </a:rPr>
                                  <m:t>𝑘𝑚𝑜𝑙</m:t>
                                </m:r>
                                <m:r>
                                  <a:rPr lang="en-US" sz="34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3400" b="0" i="1" smtClean="0">
                                    <a:latin typeface="Cambria Math" panose="02040503050406030204" pitchFamily="18" charset="0"/>
                                  </a:rPr>
                                  <m:t>𝐷𝐵𝑃</m:t>
                                </m:r>
                                <m:r>
                                  <a:rPr lang="en-US" sz="34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num>
                              <m:den>
                                <m:r>
                                  <a:rPr lang="en-US" sz="3400" i="1">
                                    <a:latin typeface="Cambria Math" panose="02040503050406030204" pitchFamily="18" charset="0"/>
                                  </a:rPr>
                                  <m:t>h𝑟</m:t>
                                </m:r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sz="3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3400" b="0" i="1" smtClean="0">
                            <a:latin typeface="Cambria Math" panose="02040503050406030204" pitchFamily="18" charset="0"/>
                          </a:rPr>
                          <m:t>278</m:t>
                        </m:r>
                        <m:box>
                          <m:boxPr>
                            <m:ctrlPr>
                              <a:rPr lang="en-US" sz="3400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sz="3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3400" i="1">
                                    <a:latin typeface="Cambria Math" panose="02040503050406030204" pitchFamily="18" charset="0"/>
                                  </a:rPr>
                                  <m:t>𝑘𝑔</m:t>
                                </m:r>
                                <m:r>
                                  <a:rPr lang="en-US" sz="34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3400" b="0" i="1" smtClean="0">
                                    <a:latin typeface="Cambria Math"/>
                                  </a:rPr>
                                  <m:t>𝐷𝐵𝑃</m:t>
                                </m:r>
                              </m:num>
                              <m:den>
                                <m:r>
                                  <a:rPr lang="en-US" sz="3400" i="1">
                                    <a:latin typeface="Cambria Math" panose="02040503050406030204" pitchFamily="18" charset="0"/>
                                  </a:rPr>
                                  <m:t>𝑘𝑚𝑜𝑙</m:t>
                                </m:r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sz="3400" i="1">
                            <a:latin typeface="Cambria Math"/>
                          </a:rPr>
                        </m:ctrlPr>
                      </m:dPr>
                      <m:e>
                        <m:box>
                          <m:boxPr>
                            <m:ctrlPr>
                              <a:rPr lang="en-US" sz="3400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sz="3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3400" i="1">
                                    <a:latin typeface="Cambria Math"/>
                                  </a:rPr>
                                  <m:t>0.2</m:t>
                                </m:r>
                                <m:r>
                                  <a:rPr lang="en-US" sz="3400" i="1">
                                    <a:latin typeface="Cambria Math"/>
                                  </a:rPr>
                                  <m:t>𝑘𝑔</m:t>
                                </m:r>
                              </m:num>
                              <m:den>
                                <m:r>
                                  <a:rPr lang="en-US" sz="3400" i="1">
                                    <a:latin typeface="Cambria Math"/>
                                  </a:rPr>
                                  <m:t>1000</m:t>
                                </m:r>
                                <m:r>
                                  <a:rPr lang="en-US" sz="3400" i="1">
                                    <a:latin typeface="Cambria Math"/>
                                  </a:rPr>
                                  <m:t>𝑘𝑔</m:t>
                                </m:r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sz="3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3400" i="1">
                            <a:latin typeface="Cambria Math" panose="02040503050406030204" pitchFamily="18" charset="0"/>
                          </a:rPr>
                          <m:t>0.407</m:t>
                        </m:r>
                      </m:e>
                    </m:d>
                    <m:r>
                      <a:rPr lang="en-US" sz="3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400" b="0" i="1" smtClean="0">
                        <a:latin typeface="Cambria Math" panose="02040503050406030204" pitchFamily="18" charset="0"/>
                      </a:rPr>
                      <m:t>11.3</m:t>
                    </m:r>
                    <m:box>
                      <m:boxPr>
                        <m:ctrlPr>
                          <a:rPr lang="en-US" sz="3400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3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400" i="1">
                                <a:latin typeface="Cambria Math" panose="02040503050406030204" pitchFamily="18" charset="0"/>
                              </a:rPr>
                              <m:t>𝑘𝑔</m:t>
                            </m:r>
                            <m:r>
                              <a:rPr lang="en-US" sz="34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3400" b="0" i="1" smtClean="0">
                                <a:latin typeface="Cambria Math" panose="02040503050406030204" pitchFamily="18" charset="0"/>
                              </a:rPr>
                              <m:t>𝐷𝐵𝑃</m:t>
                            </m:r>
                          </m:num>
                          <m:den>
                            <m:r>
                              <a:rPr lang="en-US" sz="3400" i="1">
                                <a:latin typeface="Cambria Math" panose="02040503050406030204" pitchFamily="18" charset="0"/>
                              </a:rPr>
                              <m:t>1000</m:t>
                            </m:r>
                            <m:r>
                              <a:rPr lang="en-US" sz="3400" i="1">
                                <a:latin typeface="Cambria Math" panose="02040503050406030204" pitchFamily="18" charset="0"/>
                              </a:rPr>
                              <m:t>𝑘𝑔</m:t>
                            </m:r>
                            <m:r>
                              <a:rPr lang="en-US" sz="34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3400" i="1">
                                <a:latin typeface="Cambria Math" panose="02040503050406030204" pitchFamily="18" charset="0"/>
                              </a:rPr>
                              <m:t>𝑀𝐴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sz="3400" i="1" dirty="0" smtClean="0">
                    <a:latin typeface="Cambria Math" panose="02040503050406030204" pitchFamily="18" charset="0"/>
                  </a:rPr>
                  <a:t>  </a:t>
                </a:r>
                <a:r>
                  <a:rPr lang="en-US" sz="1800" i="1" dirty="0" smtClean="0">
                    <a:latin typeface="Cambria Math" panose="02040503050406030204" pitchFamily="18" charset="0"/>
                  </a:rPr>
                  <a:t>*Value is Unreasonably high due to low volatility</a:t>
                </a:r>
                <a:endParaRPr lang="en-US" sz="3400" i="1" dirty="0" smtClean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sz="3400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brk m:alnAt="63"/>
                          </m:rPr>
                          <a:rPr lang="en-US" sz="3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3400" b="0" i="1" smtClean="0">
                            <a:latin typeface="Cambria Math" panose="02040503050406030204" pitchFamily="18" charset="0"/>
                          </a:rPr>
                          <m:t>.4</m:t>
                        </m:r>
                        <m:box>
                          <m:boxPr>
                            <m:ctrlPr>
                              <a:rPr lang="en-US" sz="3400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sz="3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3400" i="1">
                                    <a:latin typeface="Cambria Math" panose="02040503050406030204" pitchFamily="18" charset="0"/>
                                  </a:rPr>
                                  <m:t>𝑘𝑚𝑜𝑙</m:t>
                                </m:r>
                                <m:r>
                                  <a:rPr lang="en-US" sz="34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3400" b="0" i="1" smtClean="0">
                                    <a:latin typeface="Cambria Math" panose="02040503050406030204" pitchFamily="18" charset="0"/>
                                  </a:rPr>
                                  <m:t>𝑄𝑢𝑖𝑛</m:t>
                                </m:r>
                                <m:r>
                                  <a:rPr lang="en-US" sz="3400" b="0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</m:num>
                              <m:den>
                                <m:r>
                                  <a:rPr lang="en-US" sz="3400" i="1">
                                    <a:latin typeface="Cambria Math" panose="02040503050406030204" pitchFamily="18" charset="0"/>
                                  </a:rPr>
                                  <m:t>h𝑟</m:t>
                                </m:r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sz="3400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brk m:alnAt="63"/>
                          </m:rPr>
                          <a:rPr lang="en-US" sz="3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3400" b="0" i="1" smtClean="0">
                            <a:latin typeface="Cambria Math" panose="02040503050406030204" pitchFamily="18" charset="0"/>
                          </a:rPr>
                          <m:t>26</m:t>
                        </m:r>
                        <m:box>
                          <m:boxPr>
                            <m:ctrlPr>
                              <a:rPr lang="en-US" sz="3400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sz="3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3400" i="1">
                                    <a:latin typeface="Cambria Math" panose="02040503050406030204" pitchFamily="18" charset="0"/>
                                  </a:rPr>
                                  <m:t>𝑘𝑔</m:t>
                                </m:r>
                                <m:r>
                                  <a:rPr lang="en-US" sz="34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3400" b="0" i="1" smtClean="0">
                                    <a:latin typeface="Cambria Math" panose="02040503050406030204" pitchFamily="18" charset="0"/>
                                  </a:rPr>
                                  <m:t>𝑄𝑢𝑖𝑛</m:t>
                                </m:r>
                              </m:num>
                              <m:den>
                                <m:r>
                                  <a:rPr lang="en-US" sz="3400" i="1">
                                    <a:latin typeface="Cambria Math" panose="02040503050406030204" pitchFamily="18" charset="0"/>
                                  </a:rPr>
                                  <m:t>𝑘𝑚𝑜𝑙</m:t>
                                </m:r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sz="3400" i="1">
                            <a:latin typeface="Cambria Math"/>
                          </a:rPr>
                        </m:ctrlPr>
                      </m:dPr>
                      <m:e>
                        <m:box>
                          <m:boxPr>
                            <m:ctrlPr>
                              <a:rPr lang="en-US" sz="3400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sz="3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3400" i="1">
                                    <a:latin typeface="Cambria Math"/>
                                  </a:rPr>
                                  <m:t>0.2</m:t>
                                </m:r>
                                <m:r>
                                  <a:rPr lang="en-US" sz="3400" i="1">
                                    <a:latin typeface="Cambria Math"/>
                                  </a:rPr>
                                  <m:t>𝑘𝑔</m:t>
                                </m:r>
                              </m:num>
                              <m:den>
                                <m:r>
                                  <a:rPr lang="en-US" sz="3400" i="1">
                                    <a:latin typeface="Cambria Math"/>
                                  </a:rPr>
                                  <m:t>1000</m:t>
                                </m:r>
                                <m:r>
                                  <a:rPr lang="en-US" sz="3400" i="1">
                                    <a:latin typeface="Cambria Math"/>
                                  </a:rPr>
                                  <m:t>𝑘𝑔</m:t>
                                </m:r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sz="3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3400" i="1">
                            <a:latin typeface="Cambria Math" panose="02040503050406030204" pitchFamily="18" charset="0"/>
                          </a:rPr>
                          <m:t>0.407</m:t>
                        </m:r>
                      </m:e>
                    </m:d>
                    <m:r>
                      <a:rPr lang="en-US" sz="3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400" b="0" i="1" smtClean="0">
                        <a:latin typeface="Cambria Math" panose="02040503050406030204" pitchFamily="18" charset="0"/>
                      </a:rPr>
                      <m:t>0.05</m:t>
                    </m:r>
                    <m:box>
                      <m:boxPr>
                        <m:ctrlPr>
                          <a:rPr lang="en-US" sz="3400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3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400" i="1">
                                <a:latin typeface="Cambria Math" panose="02040503050406030204" pitchFamily="18" charset="0"/>
                              </a:rPr>
                              <m:t>𝑘𝑔</m:t>
                            </m:r>
                            <m:r>
                              <a:rPr lang="en-US" sz="34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3400" b="0" i="1" smtClean="0">
                                <a:latin typeface="Cambria Math" panose="02040503050406030204" pitchFamily="18" charset="0"/>
                              </a:rPr>
                              <m:t>𝑄𝑢𝑖𝑛</m:t>
                            </m:r>
                          </m:num>
                          <m:den>
                            <m:r>
                              <a:rPr lang="en-US" sz="3400" i="1">
                                <a:latin typeface="Cambria Math" panose="02040503050406030204" pitchFamily="18" charset="0"/>
                              </a:rPr>
                              <m:t>1000</m:t>
                            </m:r>
                            <m:r>
                              <a:rPr lang="en-US" sz="3400" i="1">
                                <a:latin typeface="Cambria Math" panose="02040503050406030204" pitchFamily="18" charset="0"/>
                              </a:rPr>
                              <m:t>𝑘𝑔</m:t>
                            </m:r>
                            <m:r>
                              <a:rPr lang="en-US" sz="34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3400" i="1">
                                <a:latin typeface="Cambria Math" panose="02040503050406030204" pitchFamily="18" charset="0"/>
                              </a:rPr>
                              <m:t>𝑀𝐴</m:t>
                            </m:r>
                          </m:den>
                        </m:f>
                      </m:e>
                    </m:box>
                  </m:oMath>
                </a14:m>
                <a:endParaRPr lang="en-US" sz="3400" dirty="0" smtClean="0"/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sz="3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3400" b="0" i="1" smtClean="0">
                            <a:latin typeface="Cambria Math" panose="02040503050406030204" pitchFamily="18" charset="0"/>
                          </a:rPr>
                          <m:t>1.005</m:t>
                        </m:r>
                        <m:box>
                          <m:boxPr>
                            <m:ctrlPr>
                              <a:rPr lang="en-US" sz="3400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sz="3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3400" i="1">
                                    <a:latin typeface="Cambria Math" panose="02040503050406030204" pitchFamily="18" charset="0"/>
                                  </a:rPr>
                                  <m:t>𝑘𝑚𝑜𝑙</m:t>
                                </m:r>
                                <m:r>
                                  <a:rPr lang="en-US" sz="34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3400" b="0" i="1" smtClean="0">
                                    <a:latin typeface="Cambria Math" panose="02040503050406030204" pitchFamily="18" charset="0"/>
                                  </a:rPr>
                                  <m:t>𝑀𝑎𝑙</m:t>
                                </m:r>
                                <m:r>
                                  <a:rPr lang="en-US" sz="3400" b="0" i="1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3400" b="0" i="1" smtClean="0">
                                    <a:latin typeface="Cambria Math" panose="02040503050406030204" pitchFamily="18" charset="0"/>
                                  </a:rPr>
                                  <m:t>𝐴𝑐𝑖𝑑</m:t>
                                </m:r>
                                <m:r>
                                  <a:rPr lang="en-US" sz="3400" i="1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</m:num>
                              <m:den>
                                <m:r>
                                  <a:rPr lang="en-US" sz="3400" i="1">
                                    <a:latin typeface="Cambria Math" panose="02040503050406030204" pitchFamily="18" charset="0"/>
                                  </a:rPr>
                                  <m:t>h𝑟</m:t>
                                </m:r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sz="3400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brk m:alnAt="63"/>
                          </m:rPr>
                          <a:rPr lang="en-US" sz="34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3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3400" i="1">
                            <a:latin typeface="Cambria Math" panose="02040503050406030204" pitchFamily="18" charset="0"/>
                          </a:rPr>
                          <m:t>6</m:t>
                        </m:r>
                        <m:box>
                          <m:boxPr>
                            <m:ctrlPr>
                              <a:rPr lang="en-US" sz="3400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sz="3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3400" i="1">
                                    <a:latin typeface="Cambria Math" panose="02040503050406030204" pitchFamily="18" charset="0"/>
                                  </a:rPr>
                                  <m:t>𝑘𝑔</m:t>
                                </m:r>
                                <m:r>
                                  <a:rPr lang="en-US" sz="34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3400" b="0" i="1" smtClean="0">
                                    <a:latin typeface="Cambria Math"/>
                                  </a:rPr>
                                  <m:t>𝑀𝑎𝑙</m:t>
                                </m:r>
                                <m:r>
                                  <a:rPr lang="en-US" sz="3400" b="0" i="1" smtClean="0"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lang="en-US" sz="3400" b="0" i="1" smtClean="0">
                                    <a:latin typeface="Cambria Math"/>
                                  </a:rPr>
                                  <m:t>𝐴𝑐𝑖𝑑</m:t>
                                </m:r>
                              </m:num>
                              <m:den>
                                <m:r>
                                  <a:rPr lang="en-US" sz="3400" i="1">
                                    <a:latin typeface="Cambria Math" panose="02040503050406030204" pitchFamily="18" charset="0"/>
                                  </a:rPr>
                                  <m:t>𝑘𝑚𝑜𝑙</m:t>
                                </m:r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sz="3400" i="1">
                            <a:latin typeface="Cambria Math"/>
                          </a:rPr>
                        </m:ctrlPr>
                      </m:dPr>
                      <m:e>
                        <m:box>
                          <m:boxPr>
                            <m:ctrlPr>
                              <a:rPr lang="en-US" sz="3400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sz="3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3400" i="1">
                                    <a:latin typeface="Cambria Math"/>
                                  </a:rPr>
                                  <m:t>0.2</m:t>
                                </m:r>
                                <m:r>
                                  <a:rPr lang="en-US" sz="3400" i="1">
                                    <a:latin typeface="Cambria Math"/>
                                  </a:rPr>
                                  <m:t>𝑘𝑔</m:t>
                                </m:r>
                              </m:num>
                              <m:den>
                                <m:r>
                                  <a:rPr lang="en-US" sz="3400" i="1">
                                    <a:latin typeface="Cambria Math"/>
                                  </a:rPr>
                                  <m:t>1000</m:t>
                                </m:r>
                                <m:r>
                                  <a:rPr lang="en-US" sz="3400" i="1">
                                    <a:latin typeface="Cambria Math"/>
                                  </a:rPr>
                                  <m:t>𝑘𝑔</m:t>
                                </m:r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sz="3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3400" i="1">
                            <a:latin typeface="Cambria Math" panose="02040503050406030204" pitchFamily="18" charset="0"/>
                          </a:rPr>
                          <m:t>0.407</m:t>
                        </m:r>
                      </m:e>
                    </m:d>
                    <m:r>
                      <a:rPr lang="en-US" sz="3400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sz="3400" b="0" i="1" smtClean="0">
                        <a:latin typeface="Cambria Math" panose="02040503050406030204" pitchFamily="18" charset="0"/>
                      </a:rPr>
                      <m:t>10</m:t>
                    </m:r>
                    <m:box>
                      <m:boxPr>
                        <m:ctrlPr>
                          <a:rPr lang="en-US" sz="3400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3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400" i="1">
                                <a:latin typeface="Cambria Math" panose="02040503050406030204" pitchFamily="18" charset="0"/>
                              </a:rPr>
                              <m:t>𝑘𝑔</m:t>
                            </m:r>
                            <m:r>
                              <a:rPr lang="en-US" sz="34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3400" b="0" i="1" smtClean="0">
                                <a:latin typeface="Cambria Math" panose="02040503050406030204" pitchFamily="18" charset="0"/>
                              </a:rPr>
                              <m:t>𝑀𝑎𝑙</m:t>
                            </m:r>
                            <m:r>
                              <a:rPr lang="en-US" sz="3400" b="0" i="1" smtClean="0">
                                <a:latin typeface="Cambria Math" panose="02040503050406030204" pitchFamily="18" charset="0"/>
                              </a:rPr>
                              <m:t>. </m:t>
                            </m:r>
                            <m:r>
                              <a:rPr lang="en-US" sz="3400" b="0" i="1" smtClean="0">
                                <a:latin typeface="Cambria Math" panose="02040503050406030204" pitchFamily="18" charset="0"/>
                              </a:rPr>
                              <m:t>𝐴𝑐𝑖𝑑</m:t>
                            </m:r>
                          </m:num>
                          <m:den>
                            <m:r>
                              <a:rPr lang="en-US" sz="3400" i="1">
                                <a:latin typeface="Cambria Math" panose="02040503050406030204" pitchFamily="18" charset="0"/>
                              </a:rPr>
                              <m:t>1000</m:t>
                            </m:r>
                            <m:r>
                              <a:rPr lang="en-US" sz="3400" i="1">
                                <a:latin typeface="Cambria Math" panose="02040503050406030204" pitchFamily="18" charset="0"/>
                              </a:rPr>
                              <m:t>𝑘𝑔</m:t>
                            </m:r>
                            <m:r>
                              <a:rPr lang="en-US" sz="34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3400" i="1">
                                <a:latin typeface="Cambria Math" panose="02040503050406030204" pitchFamily="18" charset="0"/>
                              </a:rPr>
                              <m:t>𝑀𝐴</m:t>
                            </m:r>
                          </m:den>
                        </m:f>
                      </m:e>
                    </m:box>
                  </m:oMath>
                </a14:m>
                <a:endParaRPr lang="en-US" sz="3400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US" sz="4500" dirty="0" smtClean="0"/>
                  <a:t>4. </a:t>
                </a:r>
                <a:r>
                  <a:rPr lang="en-US" sz="4500" dirty="0"/>
                  <a:t>Emissions from </a:t>
                </a:r>
                <a:r>
                  <a:rPr lang="en-US" sz="4500" dirty="0" smtClean="0"/>
                  <a:t>Tower </a:t>
                </a:r>
                <a:r>
                  <a:rPr lang="en-US" sz="4500" dirty="0"/>
                  <a:t>(</a:t>
                </a:r>
                <a:r>
                  <a:rPr lang="en-US" sz="4500" dirty="0" smtClean="0"/>
                  <a:t>Stream         </a:t>
                </a:r>
                <a:r>
                  <a:rPr lang="en-US" sz="4500" dirty="0"/>
                  <a:t>) w/ EF = </a:t>
                </a:r>
                <a:r>
                  <a:rPr lang="en-US" sz="4500" dirty="0" smtClean="0"/>
                  <a:t>0.1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3800" i="1">
                            <a:latin typeface="Cambria Math" panose="02040503050406030204" pitchFamily="18" charset="0"/>
                          </a:rPr>
                          <m:t>𝑘𝑔</m:t>
                        </m:r>
                        <m:r>
                          <a:rPr lang="en-US" sz="3800" i="1">
                            <a:latin typeface="Cambria Math"/>
                          </a:rPr>
                          <m:t> </m:t>
                        </m:r>
                        <m:r>
                          <a:rPr lang="en-US" sz="3800" i="1">
                            <a:latin typeface="Cambria Math"/>
                          </a:rPr>
                          <m:t>𝑒𝑚𝑖𝑡𝑡𝑒𝑑</m:t>
                        </m:r>
                      </m:num>
                      <m:den>
                        <m:r>
                          <a:rPr lang="en-US" sz="3800" i="1">
                            <a:latin typeface="Cambria Math" panose="02040503050406030204" pitchFamily="18" charset="0"/>
                          </a:rPr>
                          <m:t>1000</m:t>
                        </m:r>
                        <m:r>
                          <a:rPr lang="en-US" sz="3800" i="1">
                            <a:latin typeface="Cambria Math" panose="02040503050406030204" pitchFamily="18" charset="0"/>
                          </a:rPr>
                          <m:t>𝑘𝑔</m:t>
                        </m:r>
                      </m:den>
                    </m:f>
                  </m:oMath>
                </a14:m>
                <a:endParaRPr lang="en-US" sz="4500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 xmlns:m="http://schemas.openxmlformats.org/officeDocument/2006/math">
                    <m:r>
                      <a:rPr lang="en-US" sz="3800" b="0" i="1" smtClean="0">
                        <a:latin typeface="Cambria Math" panose="02040503050406030204" pitchFamily="18" charset="0"/>
                      </a:rPr>
                      <m:t>         </m:t>
                    </m:r>
                    <m:r>
                      <a:rPr lang="en-US" sz="380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3800" b="0" i="1" smtClean="0">
                        <a:latin typeface="Cambria Math" panose="02040503050406030204" pitchFamily="18" charset="0"/>
                      </a:rPr>
                      <m:t>.20</m:t>
                    </m:r>
                    <m:box>
                      <m:boxPr>
                        <m:ctrlPr>
                          <a:rPr lang="en-US" sz="3800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38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800" i="1">
                                <a:latin typeface="Cambria Math" panose="02040503050406030204" pitchFamily="18" charset="0"/>
                              </a:rPr>
                              <m:t>𝑘𝑔</m:t>
                            </m:r>
                            <m:r>
                              <a:rPr lang="en-US" sz="38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3800" i="1">
                                <a:latin typeface="Cambria Math" panose="02040503050406030204" pitchFamily="18" charset="0"/>
                              </a:rPr>
                              <m:t>𝑀𝐴</m:t>
                            </m:r>
                          </m:num>
                          <m:den>
                            <m:r>
                              <a:rPr lang="en-US" sz="3800" i="1">
                                <a:latin typeface="Cambria Math" panose="02040503050406030204" pitchFamily="18" charset="0"/>
                              </a:rPr>
                              <m:t>1000</m:t>
                            </m:r>
                            <m:r>
                              <a:rPr lang="en-US" sz="3800" i="1">
                                <a:latin typeface="Cambria Math" panose="02040503050406030204" pitchFamily="18" charset="0"/>
                              </a:rPr>
                              <m:t>𝑘𝑔</m:t>
                            </m:r>
                            <m:r>
                              <a:rPr lang="en-US" sz="38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3800" i="1">
                                <a:latin typeface="Cambria Math" panose="02040503050406030204" pitchFamily="18" charset="0"/>
                              </a:rPr>
                              <m:t>𝑀𝐴</m:t>
                            </m:r>
                          </m:den>
                        </m:f>
                      </m:e>
                    </m:box>
                    <m:r>
                      <a:rPr lang="en-US" sz="3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3800" i="1" dirty="0" smtClean="0">
                    <a:latin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380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3800" b="0" i="1" smtClean="0">
                        <a:latin typeface="Cambria Math" panose="02040503050406030204" pitchFamily="18" charset="0"/>
                      </a:rPr>
                      <m:t>.03</m:t>
                    </m:r>
                    <m:box>
                      <m:boxPr>
                        <m:ctrlPr>
                          <a:rPr lang="en-US" sz="3800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38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800" i="1">
                                <a:latin typeface="Cambria Math" panose="02040503050406030204" pitchFamily="18" charset="0"/>
                              </a:rPr>
                              <m:t>𝑘𝑔</m:t>
                            </m:r>
                            <m:r>
                              <a:rPr lang="en-US" sz="38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3800" b="0" i="1" smtClean="0">
                                <a:latin typeface="Cambria Math" panose="02040503050406030204" pitchFamily="18" charset="0"/>
                              </a:rPr>
                              <m:t>𝐷𝐵𝑃</m:t>
                            </m:r>
                          </m:num>
                          <m:den>
                            <m:r>
                              <a:rPr lang="en-US" sz="3800" i="1">
                                <a:latin typeface="Cambria Math" panose="02040503050406030204" pitchFamily="18" charset="0"/>
                              </a:rPr>
                              <m:t>1000</m:t>
                            </m:r>
                            <m:r>
                              <a:rPr lang="en-US" sz="3800" i="1">
                                <a:latin typeface="Cambria Math" panose="02040503050406030204" pitchFamily="18" charset="0"/>
                              </a:rPr>
                              <m:t>𝑘𝑔</m:t>
                            </m:r>
                            <m:r>
                              <a:rPr lang="en-US" sz="38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3800" i="1">
                                <a:latin typeface="Cambria Math" panose="02040503050406030204" pitchFamily="18" charset="0"/>
                              </a:rPr>
                              <m:t>𝑀𝐴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sz="3800" i="1" dirty="0" smtClean="0">
                    <a:latin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380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3800" b="0" i="1" smtClean="0">
                        <a:latin typeface="Cambria Math" panose="02040503050406030204" pitchFamily="18" charset="0"/>
                      </a:rPr>
                      <m:t>.004</m:t>
                    </m:r>
                    <m:box>
                      <m:boxPr>
                        <m:ctrlPr>
                          <a:rPr lang="en-US" sz="3800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38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800" i="1">
                                <a:latin typeface="Cambria Math" panose="02040503050406030204" pitchFamily="18" charset="0"/>
                              </a:rPr>
                              <m:t>𝑘𝑔</m:t>
                            </m:r>
                            <m:r>
                              <a:rPr lang="en-US" sz="38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3800" b="0" i="1" smtClean="0">
                                <a:latin typeface="Cambria Math" panose="02040503050406030204" pitchFamily="18" charset="0"/>
                              </a:rPr>
                              <m:t>𝑄𝑢𝑖𝑛</m:t>
                            </m:r>
                            <m:r>
                              <a:rPr lang="en-US" sz="3800" b="0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</m:num>
                          <m:den>
                            <m:r>
                              <a:rPr lang="en-US" sz="3800" i="1">
                                <a:latin typeface="Cambria Math" panose="02040503050406030204" pitchFamily="18" charset="0"/>
                              </a:rPr>
                              <m:t>1000</m:t>
                            </m:r>
                            <m:r>
                              <a:rPr lang="en-US" sz="3800" i="1">
                                <a:latin typeface="Cambria Math" panose="02040503050406030204" pitchFamily="18" charset="0"/>
                              </a:rPr>
                              <m:t>𝑘𝑔</m:t>
                            </m:r>
                            <m:r>
                              <a:rPr lang="en-US" sz="38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3800" i="1">
                                <a:latin typeface="Cambria Math" panose="02040503050406030204" pitchFamily="18" charset="0"/>
                              </a:rPr>
                              <m:t>𝑀𝐴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sz="3800" i="1" dirty="0" smtClean="0">
                    <a:latin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380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3800" b="0" i="1" smtClean="0">
                        <a:latin typeface="Cambria Math" panose="02040503050406030204" pitchFamily="18" charset="0"/>
                      </a:rPr>
                      <m:t>.01</m:t>
                    </m:r>
                    <m:box>
                      <m:boxPr>
                        <m:ctrlPr>
                          <a:rPr lang="en-US" sz="3800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38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800" i="1">
                                <a:latin typeface="Cambria Math" panose="02040503050406030204" pitchFamily="18" charset="0"/>
                              </a:rPr>
                              <m:t>𝑘𝑔</m:t>
                            </m:r>
                            <m:r>
                              <a:rPr lang="en-US" sz="38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3800" i="1">
                                <a:latin typeface="Cambria Math" panose="02040503050406030204" pitchFamily="18" charset="0"/>
                              </a:rPr>
                              <m:t>𝑀𝑎𝑙</m:t>
                            </m:r>
                            <m:r>
                              <a:rPr lang="en-US" sz="3800" b="0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38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sz="3800" b="0" i="1" smtClean="0">
                                <a:latin typeface="Cambria Math" panose="02040503050406030204" pitchFamily="18" charset="0"/>
                              </a:rPr>
                              <m:t>𝑐𝑖𝑑</m:t>
                            </m:r>
                          </m:num>
                          <m:den>
                            <m:r>
                              <a:rPr lang="en-US" sz="3800" i="1">
                                <a:latin typeface="Cambria Math" panose="02040503050406030204" pitchFamily="18" charset="0"/>
                              </a:rPr>
                              <m:t>1000</m:t>
                            </m:r>
                            <m:r>
                              <a:rPr lang="en-US" sz="3800" i="1">
                                <a:latin typeface="Cambria Math" panose="02040503050406030204" pitchFamily="18" charset="0"/>
                              </a:rPr>
                              <m:t>𝑘𝑔</m:t>
                            </m:r>
                            <m:r>
                              <a:rPr lang="en-US" sz="38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3800" i="1">
                                <a:latin typeface="Cambria Math" panose="02040503050406030204" pitchFamily="18" charset="0"/>
                              </a:rPr>
                              <m:t>𝑀𝐴</m:t>
                            </m:r>
                          </m:den>
                        </m:f>
                      </m:e>
                    </m:box>
                    <m:r>
                      <a:rPr lang="en-US" sz="3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3800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US" sz="4800" dirty="0" smtClean="0"/>
                  <a:t>5. Fugitive Emissions w/o detailed PFD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US" sz="4800" dirty="0"/>
                  <a:t>	</a:t>
                </a:r>
                <a:r>
                  <a:rPr lang="en-US" sz="4800" dirty="0" smtClean="0"/>
                  <a:t>Assume </a:t>
                </a:r>
                <a14:m>
                  <m:oMath xmlns:m="http://schemas.openxmlformats.org/officeDocument/2006/math">
                    <m:r>
                      <a:rPr lang="en-US" sz="4800" i="1">
                        <a:latin typeface="Cambria Math" panose="02040503050406030204" pitchFamily="18" charset="0"/>
                      </a:rPr>
                      <m:t>0.</m:t>
                    </m:r>
                    <m:r>
                      <a:rPr lang="en-US" sz="4800" b="0" i="1" smtClean="0">
                        <a:latin typeface="Cambria Math" panose="02040503050406030204" pitchFamily="18" charset="0"/>
                      </a:rPr>
                      <m:t>5</m:t>
                    </m:r>
                    <m:box>
                      <m:boxPr>
                        <m:ctrlPr>
                          <a:rPr lang="en-US" sz="4800" i="1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48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48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sz="4800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num>
                          <m:den>
                            <m:r>
                              <a:rPr lang="en-US" sz="4800" i="1">
                                <a:latin typeface="Cambria Math" panose="02040503050406030204" pitchFamily="18" charset="0"/>
                              </a:rPr>
                              <m:t>1000</m:t>
                            </m:r>
                            <m:r>
                              <a:rPr lang="en-US" sz="4800" i="1">
                                <a:latin typeface="Cambria Math" panose="02040503050406030204" pitchFamily="18" charset="0"/>
                              </a:rPr>
                              <m:t>𝑘𝑔</m:t>
                            </m:r>
                            <m:r>
                              <a:rPr lang="en-US" sz="48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4800" i="1">
                                <a:latin typeface="Cambria Math" panose="02040503050406030204" pitchFamily="18" charset="0"/>
                              </a:rPr>
                              <m:t>𝑀𝐴</m:t>
                            </m:r>
                          </m:den>
                        </m:f>
                      </m:e>
                    </m:box>
                  </m:oMath>
                </a14:m>
                <a:endParaRPr lang="en-US" sz="48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45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037" t="-22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FB81-7FDB-4650-82AA-839C4985C0F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Diamond 4" title="1"/>
          <p:cNvSpPr/>
          <p:nvPr/>
        </p:nvSpPr>
        <p:spPr>
          <a:xfrm>
            <a:off x="4515805" y="1512633"/>
            <a:ext cx="489857" cy="489857"/>
          </a:xfrm>
          <a:prstGeom prst="diamond">
            <a:avLst/>
          </a:prstGeom>
          <a:solidFill>
            <a:srgbClr val="7030A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6" name="Diamond 5" title="1"/>
          <p:cNvSpPr/>
          <p:nvPr/>
        </p:nvSpPr>
        <p:spPr>
          <a:xfrm>
            <a:off x="4136169" y="3897703"/>
            <a:ext cx="489857" cy="489857"/>
          </a:xfrm>
          <a:prstGeom prst="diamond">
            <a:avLst/>
          </a:prstGeom>
          <a:solidFill>
            <a:srgbClr val="7030A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 smtClean="0"/>
              <a:t>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885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Level </a:t>
            </a:r>
            <a:r>
              <a:rPr lang="en-US" dirty="0" smtClean="0"/>
              <a:t>2 Metrics – Benzene to MA Process Example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08008" y="1337912"/>
                <a:ext cx="8595360" cy="5313145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sz="3300" dirty="0" smtClean="0"/>
                  <a:t>Energy Requirements</a:t>
                </a:r>
              </a:p>
              <a:p>
                <a:pPr lvl="1"/>
                <a:r>
                  <a:rPr lang="en-US" dirty="0" smtClean="0"/>
                  <a:t>For </a:t>
                </a:r>
                <a:r>
                  <a:rPr lang="en-US" dirty="0" err="1" smtClean="0"/>
                  <a:t>hp</a:t>
                </a:r>
                <a:r>
                  <a:rPr lang="en-US" dirty="0" smtClean="0"/>
                  <a:t> and </a:t>
                </a:r>
                <a:r>
                  <a:rPr lang="en-US" dirty="0" err="1" smtClean="0"/>
                  <a:t>lp</a:t>
                </a:r>
                <a:r>
                  <a:rPr lang="en-US" dirty="0" smtClean="0"/>
                  <a:t> steam, use recovered heat from exothermic </a:t>
                </a:r>
                <a:r>
                  <a:rPr lang="en-US" dirty="0" err="1" smtClean="0"/>
                  <a:t>Rxn</a:t>
                </a:r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Feed Heater:  Requires 26,800 MJ/</a:t>
                </a:r>
                <a:r>
                  <a:rPr lang="en-US" dirty="0" err="1" smtClean="0"/>
                  <a:t>hr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For Natural Gas (table 8.3-6*) Fuel Value = 34 MJ/m</a:t>
                </a:r>
                <a:r>
                  <a:rPr lang="en-US" baseline="30000" dirty="0" smtClean="0"/>
                  <a:t>3</a:t>
                </a:r>
                <a:endParaRPr lang="en-US" b="0" i="0" dirty="0" smtClean="0">
                  <a:latin typeface="Cambria Math" panose="02040503050406030204" pitchFamily="18" charset="0"/>
                </a:endParaRP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775 </m:t>
                      </m:r>
                      <m:box>
                        <m:box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𝑁𝐺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h𝑟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= </m:t>
                          </m:r>
                        </m:e>
                      </m:box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315 </m:t>
                      </m:r>
                      <m:box>
                        <m:boxPr>
                          <m:ctrlPr>
                            <a:rPr lang="en-US" i="1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𝑁𝐺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1000 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𝑘𝑔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𝑀𝐴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box>
                    </m:oMath>
                  </m:oMathPara>
                </a14:m>
                <a:endParaRPr lang="en-US" dirty="0" smtClean="0"/>
              </a:p>
              <a:p>
                <a:pPr lvl="1"/>
                <a:r>
                  <a:rPr lang="en-US" dirty="0" smtClean="0"/>
                  <a:t>For uncontrolled small industrial boiler</a:t>
                </a:r>
              </a:p>
              <a:p>
                <a:pPr marL="457200" lvl="1" indent="0">
                  <a:buNone/>
                </a:pPr>
                <a:r>
                  <a:rPr lang="en-US" dirty="0" smtClean="0"/>
                  <a:t>SO</a:t>
                </a:r>
                <a:r>
                  <a:rPr lang="en-US" baseline="-25000" dirty="0" smtClean="0"/>
                  <a:t>2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9.6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x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−6</m:t>
                            </m:r>
                          </m:sup>
                        </m:sSup>
                        <m:box>
                          <m:box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𝑘𝑔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𝑆𝑂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315</m:t>
                        </m:r>
                        <m:box>
                          <m:box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n-US" b="0" i="1" baseline="30000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1000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𝑘𝑔𝑀𝐴</m:t>
                                </m:r>
                              </m:den>
                            </m:f>
                          </m:e>
                        </m:box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=0.003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𝑘𝑔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𝑆𝑂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1000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𝑘𝑔𝑀𝐴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457200" lvl="1" indent="0">
                  <a:buNone/>
                </a:pPr>
                <a:r>
                  <a:rPr lang="en-US" dirty="0" err="1" smtClean="0"/>
                  <a:t>NO</a:t>
                </a:r>
                <a:r>
                  <a:rPr lang="en-US" baseline="-25000" dirty="0" err="1"/>
                  <a:t>x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x</m:t>
                        </m:r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box>
                          <m:boxPr>
                            <m:ctrlPr>
                              <a:rPr lang="en-US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𝑘𝑔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315</m:t>
                        </m:r>
                        <m:box>
                          <m:boxPr>
                            <m:ctrlPr>
                              <a:rPr lang="en-US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n-US" i="1" baseline="3000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1000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𝑘𝑔𝑀𝐴</m:t>
                                </m:r>
                              </m:den>
                            </m:f>
                          </m:e>
                        </m:box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504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𝑘𝑔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1000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𝑘𝑔𝑀𝐴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457200" lvl="1" indent="0">
                  <a:buNone/>
                </a:pPr>
                <a:r>
                  <a:rPr lang="en-US" dirty="0" smtClean="0"/>
                  <a:t>CO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1.34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x</m:t>
                        </m:r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box>
                          <m:boxPr>
                            <m:ctrlPr>
                              <a:rPr lang="en-US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𝑘𝑔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315</m:t>
                        </m:r>
                        <m:box>
                          <m:boxPr>
                            <m:ctrlPr>
                              <a:rPr lang="en-US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n-US" i="1" baseline="3000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1000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𝑘𝑔𝑀𝐴</m:t>
                                </m:r>
                              </m:den>
                            </m:f>
                          </m:e>
                        </m:box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423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𝑘𝑔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𝐶𝑂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1000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𝑘𝑔𝑀𝐴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457200" lvl="1" indent="0">
                  <a:buNone/>
                </a:pPr>
                <a:r>
                  <a:rPr lang="en-US" dirty="0" smtClean="0"/>
                  <a:t>CO</a:t>
                </a:r>
                <a:r>
                  <a:rPr lang="en-US" baseline="-25000" dirty="0" smtClean="0"/>
                  <a:t>2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1.9</m:t>
                        </m:r>
                        <m:box>
                          <m:boxPr>
                            <m:ctrlPr>
                              <a:rPr lang="en-US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𝑘𝑔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den>
                            </m:f>
                          </m:e>
                        </m:box>
                      </m:e>
                    </m:d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315</m:t>
                        </m:r>
                        <m:box>
                          <m:boxPr>
                            <m:ctrlPr>
                              <a:rPr lang="en-US" i="1">
                                <a:latin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n-US" i="1" baseline="3000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1000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𝑘𝑔𝑀𝐴</m:t>
                                </m:r>
                              </m:den>
                            </m:f>
                          </m:e>
                        </m:box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599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𝑘𝑔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1000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𝑘𝑔𝑀𝐴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457200" lvl="1" indent="0">
                  <a:buNone/>
                </a:pPr>
                <a:r>
                  <a:rPr lang="en-US" sz="1600" dirty="0" smtClean="0"/>
                  <a:t>*Allen and </a:t>
                </a:r>
                <a:r>
                  <a:rPr lang="en-US" sz="1600" dirty="0" err="1" smtClean="0"/>
                  <a:t>Shonnard</a:t>
                </a:r>
                <a:r>
                  <a:rPr lang="en-US" sz="1600" dirty="0" smtClean="0"/>
                  <a:t>, </a:t>
                </a:r>
                <a:r>
                  <a:rPr lang="en-US" sz="1400" b="1" dirty="0"/>
                  <a:t>Green Engineering: Environmentally Conscious Design of Chemical </a:t>
                </a:r>
                <a:r>
                  <a:rPr lang="en-US" sz="1400" b="1" dirty="0" smtClean="0"/>
                  <a:t>Processes, 2001</a:t>
                </a:r>
                <a:endParaRPr lang="en-US" sz="16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8008" y="1337912"/>
                <a:ext cx="8595360" cy="5313145"/>
              </a:xfrm>
              <a:blipFill rotWithShape="0">
                <a:blip r:embed="rId2"/>
                <a:stretch>
                  <a:fillRect l="-1277" t="-25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FB81-7FDB-4650-82AA-839C4985C0F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0408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1486</Words>
  <Application>Microsoft Office PowerPoint</Application>
  <PresentationFormat>On-screen Show (4:3)</PresentationFormat>
  <Paragraphs>138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Green Engineering:  Application of Metrics and the Presidential Green Chemistry Challenge Award </vt:lpstr>
      <vt:lpstr>Level 2 Metrics – Benzene to MA Process Example</vt:lpstr>
      <vt:lpstr>Benzene to MA PFD </vt:lpstr>
      <vt:lpstr>Level 2 Metrics – Benzene to MA Process Example</vt:lpstr>
      <vt:lpstr>Level 2 Metrics – Benzene to MA Process Example</vt:lpstr>
      <vt:lpstr>Level 2 Metrics – Benzene to MA Process Example</vt:lpstr>
      <vt:lpstr>Level 2 Metrics – Benzene to MA Process Example</vt:lpstr>
      <vt:lpstr>Level 2 Metrics – Benzene to MA Process Example</vt:lpstr>
      <vt:lpstr>Level 2 Metrics – Benzene to MA Process Example</vt:lpstr>
      <vt:lpstr>Level 2 Metrics – Benzene to MA</vt:lpstr>
      <vt:lpstr>Level 2 Metrics – Benzene to MA</vt:lpstr>
    </vt:vector>
  </TitlesOfParts>
  <Company>Clemson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Green Engineering:  Application of Metrics and the Presidential Green Chemistry Challenge Award </dc:title>
  <dc:creator>Windows User</dc:creator>
  <cp:lastModifiedBy>Windows User</cp:lastModifiedBy>
  <cp:revision>1</cp:revision>
  <dcterms:created xsi:type="dcterms:W3CDTF">2016-03-14T21:00:30Z</dcterms:created>
  <dcterms:modified xsi:type="dcterms:W3CDTF">2016-03-14T21:03:19Z</dcterms:modified>
</cp:coreProperties>
</file>